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3" r:id="rId11"/>
    <p:sldId id="269" r:id="rId12"/>
    <p:sldId id="270" r:id="rId13"/>
  </p:sldIdLst>
  <p:sldSz cx="9144000" cy="6858000" type="screen4x3"/>
  <p:notesSz cx="6858000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2029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20"/>
      <c:perspective val="30"/>
    </c:view3D>
    <c:plotArea>
      <c:layout>
        <c:manualLayout>
          <c:layoutTarget val="inner"/>
          <c:xMode val="edge"/>
          <c:yMode val="edge"/>
          <c:x val="0"/>
          <c:y val="1.6980216177402299E-3"/>
          <c:w val="0.8683104739265326"/>
          <c:h val="0.96383358217074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spPr>
            <a:ln>
              <a:noFill/>
            </a:ln>
          </c:spPr>
          <c:explosion val="17"/>
          <c:dPt>
            <c:idx val="0"/>
            <c:explosion val="9"/>
            <c:spPr>
              <a:solidFill>
                <a:srgbClr val="FFCCCC"/>
              </a:solidFill>
              <a:ln>
                <a:noFill/>
              </a:ln>
            </c:spPr>
          </c:dPt>
          <c:dPt>
            <c:idx val="1"/>
            <c:explosion val="5"/>
          </c:dPt>
          <c:dPt>
            <c:idx val="2"/>
            <c:explosion val="8"/>
          </c:dPt>
          <c:dPt>
            <c:idx val="3"/>
            <c:explosion val="12"/>
            <c:spPr>
              <a:solidFill>
                <a:srgbClr val="66FF33"/>
              </a:solidFill>
              <a:ln>
                <a:noFill/>
              </a:ln>
            </c:spPr>
          </c:dPt>
          <c:dPt>
            <c:idx val="4"/>
            <c:explosion val="40"/>
          </c:dPt>
          <c:dPt>
            <c:idx val="5"/>
            <c:explosion val="18"/>
          </c:dPt>
          <c:dPt>
            <c:idx val="6"/>
            <c:explosion val="26"/>
          </c:dPt>
          <c:dLbls>
            <c:dLbl>
              <c:idx val="0"/>
              <c:layout>
                <c:manualLayout>
                  <c:x val="3.8597020780667672E-2"/>
                  <c:y val="0.11022148991221355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алог на доходы физических лиц  </a:t>
                    </a:r>
                    <a:endParaRPr lang="ru-RU" dirty="0" smtClean="0"/>
                  </a:p>
                  <a:p>
                    <a:r>
                      <a:rPr lang="ru-RU" baseline="0" dirty="0" smtClean="0"/>
                      <a:t>6,6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376229614039203E-2"/>
                  <c:y val="5.4008454777735339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762665009956451E-3"/>
                  <c:y val="-8.6971952787792725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9762665009956451E-3"/>
                  <c:y val="-3.61031935293630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 на имущество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17,7</a:t>
                    </a:r>
                    <a:r>
                      <a:rPr lang="ru-RU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686346740671808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от использования имущества</a:t>
                    </a:r>
                    <a:r>
                      <a:rPr lang="ru-RU" baseline="0" dirty="0" smtClean="0"/>
                      <a:t> 0,2</a:t>
                    </a:r>
                    <a:r>
                      <a:rPr lang="ru-RU" dirty="0" smtClean="0"/>
                      <a:t>%</a:t>
                    </a:r>
                    <a:endParaRPr lang="ru-RU" b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50356530948133"/>
                  <c:y val="-4.9022948787343097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2833415083015573"/>
                  <c:y val="7.8890633572195015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1589659090935698E-2"/>
                  <c:y val="0.1314697006529832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1502628760441704"/>
                  <c:y val="0.13721361911316221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9044E-2"/>
                  <c:y val="7.2423440105907469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9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  6,6%</c:v>
                </c:pt>
                <c:pt idx="1">
                  <c:v>акцизы 16,3%</c:v>
                </c:pt>
                <c:pt idx="2">
                  <c:v>единый сельскохозяйственный налог 2,5%</c:v>
                </c:pt>
                <c:pt idx="3">
                  <c:v>налоги на имущество 17,7 %</c:v>
                </c:pt>
                <c:pt idx="4">
                  <c:v>доходы от использования имущества 0,2 %</c:v>
                </c:pt>
                <c:pt idx="5">
                  <c:v>доходы от реализации имущества 0,1 %</c:v>
                </c:pt>
                <c:pt idx="6">
                  <c:v>инициативные платежи 0,8%</c:v>
                </c:pt>
                <c:pt idx="7">
                  <c:v>безвозмездные поступления  55,8 %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6.6</c:v>
                </c:pt>
                <c:pt idx="1">
                  <c:v>16.3</c:v>
                </c:pt>
                <c:pt idx="2" formatCode="0.0">
                  <c:v>2.5</c:v>
                </c:pt>
                <c:pt idx="3">
                  <c:v>17.7</c:v>
                </c:pt>
                <c:pt idx="4">
                  <c:v>0.2</c:v>
                </c:pt>
                <c:pt idx="5">
                  <c:v>0.1</c:v>
                </c:pt>
                <c:pt idx="6">
                  <c:v>0.8</c:v>
                </c:pt>
                <c:pt idx="7" formatCode="0.0">
                  <c:v>55.8</c:v>
                </c:pt>
              </c:numCache>
            </c:numRef>
          </c:val>
        </c:ser>
      </c:pie3DChart>
      <c:spPr>
        <a:solidFill>
          <a:schemeClr val="accent6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1.9099958144368014E-2"/>
          <c:y val="0.86293540034848437"/>
          <c:w val="0.96994495442422113"/>
          <c:h val="0.13706459965151685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5432098765432152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0802469135802618E-2"/>
                  <c:y val="-2.614208833181477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экономика </c:v>
                </c:pt>
              </c:strCache>
            </c:strRef>
          </c:tx>
          <c:dLbls>
            <c:dLbl>
              <c:idx val="0"/>
              <c:layout>
                <c:manualLayout>
                  <c:x val="1.0802347623213715E-2"/>
                  <c:y val="-3.327174878594620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41.1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2.1604938271604941E-2"/>
                  <c:y val="-2.61420883318147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27,8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27.8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2.0061728395061668E-2"/>
                  <c:y val="-2.851864181652519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</c:ser>
        <c:shape val="box"/>
        <c:axId val="177747840"/>
        <c:axId val="177749376"/>
        <c:axId val="0"/>
      </c:bar3DChart>
      <c:catAx>
        <c:axId val="177747840"/>
        <c:scaling>
          <c:orientation val="minMax"/>
        </c:scaling>
        <c:delete val="1"/>
        <c:axPos val="b"/>
        <c:numFmt formatCode="General" sourceLinked="0"/>
        <c:tickLblPos val="none"/>
        <c:crossAx val="177749376"/>
        <c:crosses val="autoZero"/>
        <c:auto val="1"/>
        <c:lblAlgn val="ctr"/>
        <c:lblOffset val="100"/>
      </c:catAx>
      <c:valAx>
        <c:axId val="177749376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177747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5048118985124"/>
          <c:y val="0.16285211119351067"/>
          <c:w val="0.29384951881014881"/>
          <c:h val="0.43609569314240898"/>
        </c:manualLayout>
      </c:layout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</cdr:x>
      <cdr:y>0.83544</cdr:y>
    </cdr:from>
    <cdr:to>
      <cdr:x>0.4475</cdr:x>
      <cdr:y>0.90282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0704" y="4464496"/>
          <a:ext cx="432054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0.47375</cdr:x>
      <cdr:y>0.68722</cdr:y>
    </cdr:from>
    <cdr:to>
      <cdr:x>0.56125</cdr:x>
      <cdr:y>0.75459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98776" y="367240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grachadm.petrovsk.sarmo.ru/foto/fotoalbom/IMG_109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5700"/>
            <a:ext cx="247713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rachadm.petrovsk.sarmo.ru/foto/fotoalbom/IMG_108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755" y="4923155"/>
            <a:ext cx="2849245" cy="193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357430"/>
            <a:ext cx="6400800" cy="34290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ГРАЧЕВСКОГО МУНИЦИПАЛЬНОГО ОБРАЗОВАНИЯ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 ОБ ИСПОЛНЕНИИ БЮДЖЕТА  ГРАЧЕВСКОГО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2024 ГОД»</a:t>
            </a:r>
            <a:endParaRPr lang="ru-RU" sz="22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4195231"/>
              </p:ext>
            </p:extLst>
          </p:nvPr>
        </p:nvGraphicFramePr>
        <p:xfrm>
          <a:off x="395536" y="1412776"/>
          <a:ext cx="8229600" cy="306209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562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2024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545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Муниципальная программа "Развитие информационного партнерства органов местного самоуправления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муниципального образования со средствами массовой информации"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8,3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Муниципальная программа "Ремонт, содержание автомобильных дорог в границах Грачевского муниципального образования Петровского муниципального района Саратовской области"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7 740,5 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7 748,8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В 2024 ГОДУ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5050117"/>
              </p:ext>
            </p:extLst>
          </p:nvPr>
        </p:nvGraphicFramePr>
        <p:xfrm>
          <a:off x="179512" y="1484784"/>
          <a:ext cx="8784976" cy="418333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</a:t>
                      </a:r>
                      <a:r>
                        <a:rPr lang="ru-RU" dirty="0" smtClean="0"/>
                        <a:t>муниципального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126,2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251,5 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бюджета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Грачевского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52,0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429,7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Саратовская область, Петровский район, село Грачевка, ул. Новоселов, д. 15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Факс: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8(84555)52-6-48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grachmotb@yandex.ru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?</a:t>
            </a:r>
            <a:endParaRPr lang="ru-RU" sz="32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9159" y="928670"/>
            <a:ext cx="8784841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</a:t>
            </a:r>
            <a:r>
              <a:rPr lang="ru-RU" sz="20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который начинается с момента утверждения решения 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образования и продолжается в течение финансового года.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(обеспечение полного и своевременного  поступления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соответствии с утвержденными бюджетными назначениями);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kumimoji="0" lang="ru-RU" sz="1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исполнения принятых муниципальным образованием расходных обязательств).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контроля за исполнением бюджета.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Грачевского муниципального образования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2024 год предоставляется в Совет депутатов </a:t>
            </a: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Грачевского муниципального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8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образования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По результатам рассмотрения отчета депутаты принимают решение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 его утверждении либо отклонении.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ОСНОВНЫЕ ПАРАМЕТРЫ БЮДЖЕТА ГРАЧЕВСКОГО МУНИЦИПАЛЬНОГО ОБРАЗОВАНИЯ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02253313"/>
              </p:ext>
            </p:extLst>
          </p:nvPr>
        </p:nvGraphicFramePr>
        <p:xfrm>
          <a:off x="467544" y="980728"/>
          <a:ext cx="8329644" cy="564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4"/>
                <a:gridCol w="2000264"/>
                <a:gridCol w="1801908"/>
                <a:gridCol w="2098578"/>
              </a:tblGrid>
              <a:tr h="62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2023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2024 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2024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19 370,9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19 680,8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19 859,1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8 658,0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8 603,7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8 782,0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 10 712,9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11 077,1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11  077,1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5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20 787,8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21 299,4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18 822,9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-1 416,9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-1 618,6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1 036,2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1 416,9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1 618,6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-1 036,2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6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16,4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18,8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ДОХОДЫ  БЮДЖЕТА ГРАЧЕВСКОГО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 за 2024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534182" cy="544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92869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00173"/>
          <a:ext cx="8517632" cy="50006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1034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0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8390,9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8569,1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102,1</a:t>
                      </a:r>
                      <a:endParaRPr lang="ru-RU" sz="1800" b="1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2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1616,3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1304,0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80,7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7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2810,0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3243,6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115,4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517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495,4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495,4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64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3469,2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3526,1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101,6</a:t>
                      </a:r>
                      <a:endParaRPr lang="ru-RU" sz="1800" b="0" dirty="0"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2471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1"/>
          <a:ext cx="8229600" cy="41044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291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1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212,8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212,9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52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Доходы от использования муниципального имущества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42,9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42,9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Доходы от реализации имущества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9,9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101,0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Инициативные платежи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160,0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001156" cy="652650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 algn="just">
              <a:tabLst>
                <a:tab pos="446088" algn="l"/>
              </a:tabLst>
            </a:pPr>
            <a:r>
              <a:rPr lang="ru-RU" sz="1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Исполнение бюджета Грачевского МО за 2024 год составило по доходам с учетом безвозмездных перечислений 19 859,1 тыс. рублей (100,9  % от уточненных бюджетных назначений)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. </a:t>
            </a:r>
          </a:p>
          <a:p>
            <a:pPr algn="just">
              <a:tabLst>
                <a:tab pos="446088" algn="l"/>
              </a:tabLst>
            </a:pP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	Собственные доходы бюджета исполнены в сумме 8 782,0 тыс.рублей, что составляет 102,1% от плановых назначений.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25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доходы. 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Поступление  налога на доходы физических лиц в отчетном году равно 1304,0 тыс.рублей, годовой план выполнен на 80,7%. Акцизов зачислено 3243,6 тыс. рублей. Годовой план выполнен на 115,4%. Единого сельскохозяйственного налога поступило 495,4 тыс. рублей. План выполнен на 100,0%. В 2024 году  зачислено налога на имущество физических лиц в сумме 896,1 тыс. рублей. Годовой план выполнен </a:t>
            </a:r>
            <a:r>
              <a:rPr lang="ru-RU" sz="250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 </a:t>
            </a:r>
            <a:r>
              <a:rPr lang="ru-RU" sz="250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101,5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%. Исполнение по земельному  налогу составило 2630,0 тыс. рублей. Годовой план выполнен на 101,7%.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r>
              <a:rPr lang="ru-RU" sz="25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</a:t>
            </a:r>
            <a:r>
              <a:rPr lang="ru-RU" sz="25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</a:t>
            </a: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В составе неналоговых доходов поступили доходы: от арендной платы за земли в сумме 42,9 тыс. рублей (план выполнен на 100,0%), доходы от реализации имущества в сумме 10,0 тыс. рублей и  инициативные платежи в сумме 160,0 тыс. рублей  (план выполнен на 100,0%). 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	     По состоянию на 1 января 2025 года имеется недоимка в бюджет муниципального образования в сумме 736,5 тыс. рублей.  По сравнению с данными на 1 января 2024 года  она уменьшилась на 62,6 тыс. рублей. В разрезе налогов недоимка составляет:  по  налогу на доходы физических лиц  7,7 тыс. рублей, по единому сельскохозяйственному налогу 0,1 тыс. рублей, по  налогу на имущество физических лиц 162,6 тыс. рублей и  по земельному налогу  566,1 тыс.рублей.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Безвозмездные поступления от других бюджетов бюджетной системы Российской Федерации за 2024 год составили 11 077,1 тыс. рублей, в том числе: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дотация на выравнивание бюджетной обеспеченности поселений  – 139,4 тыс. рублей;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субвенции бюджетам сельских поселений на осуществление  первичного воинского учета на территориях, где отсутствуют военные комиссариаты – 347,5 тыс. рублей;</a:t>
            </a:r>
          </a:p>
          <a:p>
            <a:pPr algn="just"/>
            <a:r>
              <a:rPr lang="ru-RU" sz="25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 субсидия на реализацию инициативных проектов в сумме 1 138,4  тыс. рублей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на выполнение работ по капитальному ремонту водопроводной сети </a:t>
            </a:r>
            <a:r>
              <a:rPr lang="ru-RU" dirty="0" smtClean="0"/>
              <a:t>д. </a:t>
            </a:r>
            <a:r>
              <a:rPr lang="ru-RU" dirty="0" err="1" smtClean="0"/>
              <a:t>Абодим</a:t>
            </a:r>
            <a:r>
              <a:rPr lang="ru-RU" dirty="0" smtClean="0"/>
              <a:t> по адресу: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 Саратовская область, Петровский район, </a:t>
            </a:r>
            <a:r>
              <a:rPr lang="ru-RU" sz="2500" dirty="0" err="1" smtClean="0">
                <a:latin typeface="PT Astra Serif" pitchFamily="18" charset="-52"/>
                <a:ea typeface="PT Astra Serif" pitchFamily="18" charset="-52"/>
              </a:rPr>
              <a:t>д.Абодим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 по улице Центральной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anose="02020603050405020304" pitchFamily="18" charset="0"/>
              </a:rPr>
              <a:t>;    </a:t>
            </a:r>
          </a:p>
          <a:p>
            <a:pPr algn="just"/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anose="02020603050405020304" pitchFamily="18" charset="0"/>
              </a:rPr>
              <a:t>      -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в сумме 6 360,0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тыс. рублей;</a:t>
            </a:r>
          </a:p>
          <a:p>
            <a:pPr algn="just"/>
            <a:r>
              <a:rPr lang="ru-RU" sz="2500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     - </a:t>
            </a:r>
            <a:r>
              <a:rPr lang="ru-RU" sz="2500" dirty="0" smtClean="0">
                <a:latin typeface="PT Astra Serif" pitchFamily="18" charset="-52"/>
                <a:ea typeface="PT Astra Serif" pitchFamily="18" charset="-52"/>
              </a:rPr>
              <a:t>межбюджетные трансферты за счет средств резервного фонда Правительства Саратовской области на проведение работ по восстановлению систем водоснабжения населения и (или) водоотведения в сумме 3 091,8 тыс. рублей.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</a:t>
            </a:r>
            <a:endParaRPr lang="ru-RU" sz="2500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ГРАЧЕВСКОГО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ПО РАЗДЕЛАМ         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5163883"/>
              </p:ext>
            </p:extLst>
          </p:nvPr>
        </p:nvGraphicFramePr>
        <p:xfrm>
          <a:off x="179512" y="1313384"/>
          <a:ext cx="8643427" cy="40758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1"/>
                <a:gridCol w="1584176"/>
                <a:gridCol w="1584176"/>
                <a:gridCol w="1514634"/>
              </a:tblGrid>
              <a:tr h="857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2024года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2024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5 812,8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5 337,0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91,8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347,5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347,5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  <a:endParaRPr lang="ru-RU" sz="1800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9 446,4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7 740,5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81,9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5 523,5</a:t>
                      </a:r>
                      <a:endParaRPr lang="ru-RU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5 228,7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94,7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169,2 </a:t>
                      </a:r>
                      <a:endParaRPr kumimoji="0" lang="ru-RU" sz="1800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169,2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0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18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21 299,4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18 822,9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88,4</a:t>
                      </a:r>
                      <a:endParaRPr kumimoji="0" lang="ru-RU" sz="1800" b="1" i="1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ГРАЧЕВСКОГО МУНИЦИПАЛЬНОГО ОБРАЗОВАНИЯ ЗА 2024 ГОД (%)</a:t>
            </a:r>
            <a:endParaRPr lang="ru-RU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87333073"/>
              </p:ext>
            </p:extLst>
          </p:nvPr>
        </p:nvGraphicFramePr>
        <p:xfrm>
          <a:off x="466641" y="1052736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2974</TotalTime>
  <Words>640</Words>
  <Application>Microsoft Office PowerPoint</Application>
  <PresentationFormat>Экран (4:3)</PresentationFormat>
  <Paragraphs>210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ГРАЧЕВСКОГО МУНИЦИПАЛЬНОГО ОБРАЗОВАНИЯ  </vt:lpstr>
      <vt:lpstr>                           ДОХОДЫ  БЮДЖЕТА ГРАЧЕВСКОГО МУНИЦИПАЛЬНОГО ОБРАЗОВАНИЯ   за 2024 ГОД (%)</vt:lpstr>
      <vt:lpstr>   Налоговые доходы (тыс. руб.) </vt:lpstr>
      <vt:lpstr>     Неналоговые доходы (тыс. руб.) </vt:lpstr>
      <vt:lpstr>Слайд 7</vt:lpstr>
      <vt:lpstr> РАСХОДЫ  БЮДЖЕТА ГРАЧЕВСКОГО МУНИЦИПАЛЬНОГО ОБРАЗОВАНИЯ                                                        ПО РАЗДЕЛАМ                                                   (тыс. руб.)  </vt:lpstr>
      <vt:lpstr>СТРУКТУРА РАСХОДОВ БЮДЖЕТА ГРАЧЕВСКОГО МУНИЦИПАЛЬНОГО ОБРАЗОВАНИЯ ЗА 2024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В 2024 ГОДУ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User</cp:lastModifiedBy>
  <cp:revision>425</cp:revision>
  <dcterms:created xsi:type="dcterms:W3CDTF">2016-03-02T07:51:07Z</dcterms:created>
  <dcterms:modified xsi:type="dcterms:W3CDTF">2025-05-20T11:26:07Z</dcterms:modified>
</cp:coreProperties>
</file>