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9144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9CF1AB2-1976-4502-BF36-3FF5EA218861}" styleName="Medium Style 4 - Accent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accent1"/>
              </a:solidFill>
            </a:ln>
          </a:left>
          <a:right>
            <a:ln w="12700">
              <a:solidFill>
                <a:schemeClr val="accent1"/>
              </a:solidFill>
            </a:ln>
          </a:right>
          <a:top>
            <a:ln w="12700">
              <a:solidFill>
                <a:schemeClr val="accent1"/>
              </a:solidFill>
            </a:ln>
          </a:top>
          <a:bottom>
            <a:ln w="12700">
              <a:solidFill>
                <a:schemeClr val="accent1"/>
              </a:solidFill>
            </a:ln>
          </a:bottom>
          <a:insideH>
            <a:ln w="12700">
              <a:solidFill>
                <a:schemeClr val="accent1"/>
              </a:solidFill>
            </a:ln>
          </a:insideH>
          <a:insideV>
            <a:ln w="12700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dk1"/>
      </a:tcTxStyle>
      <a:tcStyle>
        <a:tcBdr/>
      </a:tcStyle>
    </a:lastCol>
    <a:firstCol>
      <a:tcTxStyle b="on">
        <a:fontRef idx="minor">
          <a:prstClr val="black"/>
        </a:fontRef>
        <a:schemeClr val="dk1"/>
      </a:tcTxStyle>
      <a:tcStyle>
        <a:tcBdr/>
      </a:tcStyle>
    </a:firstCol>
    <a:lastRow>
      <a:tcTxStyle b="on">
        <a:fontRef idx="minor">
          <a:prstClr val="black"/>
        </a:fontRef>
        <a:schemeClr val="dk1"/>
      </a:tcTxStyle>
      <a:tcStyle>
        <a:tcBdr>
          <a:top>
            <a:ln w="38100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dk1"/>
      </a:tcTxStyle>
      <a:tcStyle>
        <a:tcBdr>
          <a:bottom>
            <a:ln w="12700">
              <a:solidFill>
                <a:schemeClr val="accent1"/>
              </a:solidFill>
            </a:ln>
          </a:bottom>
        </a:tcBdr>
        <a:fill>
          <a:solidFill>
            <a:schemeClr val="accent1">
              <a:tint val="20000"/>
            </a:schemeClr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  <a:fill>
          <a:solidFill>
            <a:schemeClr val="accent6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EB9631B5-78F2-41C9-869B-9F39066F8104}" styleName="Medium Style 3 - Accent 4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noFill/>
            </a:ln>
          </a:left>
          <a:right>
            <a:ln w="12700">
              <a:noFill/>
            </a:ln>
          </a:right>
          <a:top>
            <a:ln w="38100">
              <a:solidFill>
                <a:schemeClr val="dk1"/>
              </a:solidFill>
            </a:ln>
          </a:top>
          <a:bottom>
            <a:ln w="38100">
              <a:solidFill>
                <a:schemeClr val="dk1"/>
              </a:solidFill>
            </a:ln>
          </a:bottom>
          <a:insideH>
            <a:ln w="12700">
              <a:noFill/>
            </a:ln>
          </a:insideH>
          <a:insideV>
            <a:ln w="12700"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band2V>
      <a:tcStyle>
        <a:tcBdr/>
        <a:fill>
          <a:solidFill>
            <a:schemeClr val="accent3">
              <a:tint val="2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dk1"/>
      </a:tcTxStyle>
      <a:tcStyle>
        <a:tcBdr>
          <a:top>
            <a:ln w="38100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  <a:fill>
          <a:solidFill>
            <a:schemeClr val="accent3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5797" autoAdjust="0"/>
  </p:normalViewPr>
  <p:slideViewPr>
    <p:cSldViewPr>
      <p:cViewPr varScale="1">
        <p:scale>
          <a:sx n="87" d="100"/>
          <a:sy n="87" d="100"/>
        </p:scale>
        <p:origin x="-106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baseline="0">
                <a:latin typeface="Arial" pitchFamily="34" charset="0"/>
                <a:ea typeface="PT Astra Serif" pitchFamily="18" charset="-52"/>
              </a:defRPr>
            </a:pPr>
            <a:r>
              <a:rPr lang="ru-RU" baseline="0" dirty="0" smtClean="0">
                <a:latin typeface="Arial" pitchFamily="34" charset="0"/>
                <a:ea typeface="PT Astra Serif" pitchFamily="18" charset="-52"/>
              </a:rPr>
              <a:t>Доходы бюджета </a:t>
            </a:r>
            <a:r>
              <a:rPr lang="ru-RU" baseline="0" dirty="0" err="1" smtClean="0">
                <a:latin typeface="Arial" pitchFamily="34" charset="0"/>
                <a:ea typeface="PT Astra Serif" pitchFamily="18" charset="-52"/>
              </a:rPr>
              <a:t>Грачевского</a:t>
            </a:r>
            <a:r>
              <a:rPr lang="ru-RU" baseline="0" dirty="0" smtClean="0">
                <a:latin typeface="Arial" pitchFamily="34" charset="0"/>
                <a:ea typeface="PT Astra Serif" pitchFamily="18" charset="-52"/>
              </a:rPr>
              <a:t> муниципального образования на 2025 год</a:t>
            </a:r>
            <a:endParaRPr lang="ru-RU" baseline="0" dirty="0">
              <a:latin typeface="Arial" pitchFamily="34" charset="0"/>
              <a:ea typeface="PT Astra Serif" pitchFamily="18" charset="-52"/>
            </a:endParaRPr>
          </a:p>
        </c:rich>
      </c:tx>
      <c:layout>
        <c:manualLayout>
          <c:xMode val="edge"/>
          <c:yMode val="edge"/>
          <c:x val="0.17240392094330506"/>
          <c:y val="0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2025 ГОД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explosion val="1"/>
          <c:dLbls>
            <c:dLbl>
              <c:idx val="0"/>
              <c:layout>
                <c:manualLayout>
                  <c:x val="1.2205901864432163E-2"/>
                  <c:y val="-2.9986403240555379E-2"/>
                </c:manualLayout>
              </c:layout>
              <c:dLblPos val="outEnd"/>
              <c:showCatName val="1"/>
            </c:dLbl>
            <c:dLbl>
              <c:idx val="1"/>
              <c:layout>
                <c:manualLayout>
                  <c:x val="9.0761949857401547E-2"/>
                  <c:y val="-6.7797098975706432E-2"/>
                </c:manualLayout>
              </c:layout>
              <c:dLblPos val="outEnd"/>
              <c:showCatName val="1"/>
            </c:dLbl>
            <c:dLbl>
              <c:idx val="2"/>
              <c:layout>
                <c:manualLayout>
                  <c:x val="0.11846611899403187"/>
                  <c:y val="7.9603950109910834E-3"/>
                </c:manualLayout>
              </c:layout>
              <c:dLblPos val="outEnd"/>
              <c:showCatName val="1"/>
            </c:dLbl>
            <c:dLbl>
              <c:idx val="3"/>
              <c:layout>
                <c:manualLayout>
                  <c:x val="0.15507664292661189"/>
                  <c:y val="9.953529507598995E-3"/>
                </c:manualLayout>
              </c:layout>
              <c:dLblPos val="outEnd"/>
              <c:showCatName val="1"/>
            </c:dLbl>
            <c:dLbl>
              <c:idx val="4"/>
              <c:layout>
                <c:manualLayout>
                  <c:x val="0.1388116420806367"/>
                  <c:y val="4.3499173771712717E-2"/>
                </c:manualLayout>
              </c:layout>
              <c:dLblPos val="outEnd"/>
              <c:showCatName val="1"/>
            </c:dLbl>
            <c:dLbl>
              <c:idx val="5"/>
              <c:layout>
                <c:manualLayout>
                  <c:x val="-7.2815466619275834E-2"/>
                  <c:y val="0.10191953457324356"/>
                </c:manualLayout>
              </c:layout>
              <c:dLblPos val="outEnd"/>
              <c:showCatName val="1"/>
            </c:dLbl>
            <c:dLbl>
              <c:idx val="6"/>
              <c:layout>
                <c:manualLayout>
                  <c:x val="-7.9287847047668003E-2"/>
                  <c:y val="-0.10369240898755587"/>
                </c:manualLayout>
              </c:layout>
              <c:dLblPos val="outEnd"/>
              <c:showCatName val="1"/>
            </c:dLbl>
            <c:dLbl>
              <c:idx val="7"/>
              <c:layout>
                <c:manualLayout>
                  <c:x val="-5.8772763734317529E-2"/>
                  <c:y val="0"/>
                </c:manualLayout>
              </c:layout>
              <c:dLblPos val="outEnd"/>
              <c:showCatName val="1"/>
            </c:dLbl>
            <c:dLbl>
              <c:idx val="8"/>
              <c:layout>
                <c:manualLayout>
                  <c:x val="-3.8793140175062131E-3"/>
                  <c:y val="-2.9261872372605871E-2"/>
                </c:manualLayout>
              </c:layout>
              <c:dLblPos val="outEnd"/>
              <c:showCatName val="1"/>
            </c:dLbl>
            <c:txPr>
              <a:bodyPr/>
              <a:lstStyle/>
              <a:p>
                <a:pPr>
                  <a:defRPr sz="1000" b="1" baseline="0">
                    <a:latin typeface="Arial" pitchFamily="34" charset="0"/>
                    <a:ea typeface="PT Astra Serif" pitchFamily="18" charset="-52"/>
                  </a:defRPr>
                </a:pPr>
                <a:endParaRPr lang="ru-RU"/>
              </a:p>
            </c:txPr>
            <c:dLblPos val="outEnd"/>
            <c:showCatName val="1"/>
            <c:showLeaderLines val="1"/>
          </c:dLbls>
          <c:cat>
            <c:strRef>
              <c:f>Лист1!$A$2:$A$10</c:f>
              <c:strCache>
                <c:ptCount val="9"/>
                <c:pt idx="0">
                  <c:v>налог на доходы физических лиц 13,8%</c:v>
                </c:pt>
                <c:pt idx="1">
                  <c:v>единый сельскохозяйственный налог 3%</c:v>
                </c:pt>
                <c:pt idx="2">
                  <c:v>налог на имущество физических лиц 6,2%</c:v>
                </c:pt>
                <c:pt idx="3">
                  <c:v>земельный налог 15,8%</c:v>
                </c:pt>
                <c:pt idx="4">
                  <c:v>аренда 0,3%</c:v>
                </c:pt>
                <c:pt idx="5">
                  <c:v>дотации 0,9%</c:v>
                </c:pt>
                <c:pt idx="6">
                  <c:v>субсидии 38,3%</c:v>
                </c:pt>
                <c:pt idx="7">
                  <c:v>акцизы 19,3%</c:v>
                </c:pt>
                <c:pt idx="8">
                  <c:v>субвенции 2,4%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13.8</c:v>
                </c:pt>
                <c:pt idx="1">
                  <c:v>3</c:v>
                </c:pt>
                <c:pt idx="2">
                  <c:v>6.2</c:v>
                </c:pt>
                <c:pt idx="3">
                  <c:v>15.8</c:v>
                </c:pt>
                <c:pt idx="4">
                  <c:v>0.3000000000000001</c:v>
                </c:pt>
                <c:pt idx="5">
                  <c:v>0.9</c:v>
                </c:pt>
                <c:pt idx="6">
                  <c:v>38.300000000000004</c:v>
                </c:pt>
                <c:pt idx="7">
                  <c:v>19.3</c:v>
                </c:pt>
                <c:pt idx="8">
                  <c:v>2.4</c:v>
                </c:pt>
              </c:numCache>
            </c:numRef>
          </c:val>
        </c:ser>
        <c:firstSliceAng val="0"/>
      </c:pieChart>
    </c:plotArea>
    <c:legend>
      <c:legendPos val="b"/>
      <c:layout>
        <c:manualLayout>
          <c:xMode val="edge"/>
          <c:yMode val="edge"/>
          <c:x val="6.1835315999157706E-3"/>
          <c:y val="0.68561246301030465"/>
          <c:w val="0.39062963688793101"/>
          <c:h val="0.31149177465201128"/>
        </c:manualLayout>
      </c:layout>
      <c:txPr>
        <a:bodyPr/>
        <a:lstStyle/>
        <a:p>
          <a:pPr>
            <a:defRPr sz="1000" b="1" baseline="0">
              <a:latin typeface="Arial" pitchFamily="34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1"/>
          <c:order val="0"/>
          <c:tx>
            <c:strRef>
              <c:f>Лист1!$B$1</c:f>
            </c:strRef>
          </c:tx>
          <c:spPr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cat>
            <c:multiLvlStrRef>
              <c:f>Лист1!$A$2:$A$10</c:f>
            </c:multiLvlStrRef>
          </c:cat>
          <c:val>
            <c:numRef>
              <c:f>Лист1!$B$2:$B$10</c:f>
            </c:numRef>
          </c:val>
        </c:ser>
        <c:ser>
          <c:idx val="2"/>
          <c:order val="1"/>
          <c:tx>
            <c:strRef>
              <c:f>Лист1!$B$1</c:f>
            </c:strRef>
          </c:tx>
          <c:spPr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cat>
            <c:multiLvlStrRef>
              <c:f>Лист1!$A$2:$A$9</c:f>
            </c:multiLvlStrRef>
          </c:cat>
          <c:val>
            <c:numRef>
              <c:f>Лист1!$B$2:$B$9</c:f>
            </c:numRef>
          </c:val>
        </c:ser>
        <c:ser>
          <c:idx val="3"/>
          <c:order val="2"/>
          <c:tx>
            <c:strRef>
              <c:f>Лист1!$B$1</c:f>
            </c:strRef>
          </c:tx>
          <c:spPr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cat>
            <c:multiLvlStrRef>
              <c:f>Лист1!$A$2:$A$9</c:f>
            </c:multiLvlStrRef>
          </c:cat>
          <c:val>
            <c:numRef>
              <c:f>Лист1!$B$2:$B$9</c:f>
            </c:numRef>
          </c:val>
        </c:ser>
        <c:firstSliceAng val="0"/>
      </c:pieChart>
    </c:plotArea>
    <c:legend>
      <c:legendPos val="b"/>
      <c:legendEntry>
        <c:idx val="7"/>
        <c:delete val="1"/>
      </c:legendEntry>
      <c:layout>
        <c:manualLayout>
          <c:xMode val="edge"/>
          <c:yMode val="edge"/>
          <c:x val="0.25701669448598302"/>
          <c:y val="0.71475315258385985"/>
          <c:w val="0.72581384774451163"/>
          <c:h val="0.25985019977363016"/>
        </c:manualLayout>
      </c:layout>
      <c:txPr>
        <a:bodyPr/>
        <a:lstStyle/>
        <a:p>
          <a:pPr>
            <a:defRPr sz="9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baseline="0">
                <a:latin typeface="Arial" pitchFamily="34" charset="0"/>
                <a:ea typeface="PT Astra Serif" pitchFamily="18" charset="-52"/>
              </a:defRPr>
            </a:pPr>
            <a:r>
              <a:rPr lang="ru-RU" sz="1200" baseline="0" dirty="0" smtClean="0">
                <a:latin typeface="Arial" pitchFamily="34" charset="0"/>
                <a:ea typeface="PT Astra Serif" pitchFamily="18" charset="-52"/>
              </a:rPr>
              <a:t>Доходы бюджета </a:t>
            </a:r>
            <a:r>
              <a:rPr lang="ru-RU" sz="1200" baseline="0" dirty="0" err="1" smtClean="0">
                <a:latin typeface="Arial" pitchFamily="34" charset="0"/>
                <a:ea typeface="PT Astra Serif" pitchFamily="18" charset="-52"/>
              </a:rPr>
              <a:t>Грачевского</a:t>
            </a:r>
            <a:r>
              <a:rPr lang="ru-RU" sz="1200" baseline="0" dirty="0" smtClean="0">
                <a:latin typeface="Arial" pitchFamily="34" charset="0"/>
                <a:ea typeface="PT Astra Serif" pitchFamily="18" charset="-52"/>
              </a:rPr>
              <a:t> муниципального образования </a:t>
            </a:r>
          </a:p>
          <a:p>
            <a:pPr>
              <a:defRPr baseline="0">
                <a:latin typeface="Arial" pitchFamily="34" charset="0"/>
                <a:ea typeface="PT Astra Serif" pitchFamily="18" charset="-52"/>
              </a:defRPr>
            </a:pPr>
            <a:r>
              <a:rPr lang="ru-RU" sz="1200" baseline="0" dirty="0" smtClean="0">
                <a:latin typeface="Arial" pitchFamily="34" charset="0"/>
                <a:ea typeface="PT Astra Serif" pitchFamily="18" charset="-52"/>
              </a:rPr>
              <a:t>на 2027 год</a:t>
            </a:r>
            <a:endParaRPr lang="ru-RU" sz="1200" baseline="0" dirty="0">
              <a:latin typeface="Arial" pitchFamily="34" charset="0"/>
              <a:ea typeface="PT Astra Serif" pitchFamily="18" charset="-52"/>
            </a:endParaRPr>
          </a:p>
        </c:rich>
      </c:tx>
      <c:layout>
        <c:manualLayout>
          <c:xMode val="edge"/>
          <c:yMode val="edge"/>
          <c:x val="0.17047697979728746"/>
          <c:y val="1.0458619462230985E-3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 2027 года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dLbls>
            <c:dLbl>
              <c:idx val="0"/>
              <c:layout>
                <c:manualLayout>
                  <c:x val="6.6081656531682659E-2"/>
                  <c:y val="3.8119801519532752E-2"/>
                </c:manualLayout>
              </c:layout>
              <c:dLblPos val="outEnd"/>
              <c:showCatName val="1"/>
            </c:dLbl>
            <c:dLbl>
              <c:idx val="1"/>
              <c:layout>
                <c:manualLayout>
                  <c:x val="5.9814345885653437E-2"/>
                  <c:y val="-2.9151651981938375E-2"/>
                </c:manualLayout>
              </c:layout>
              <c:dLblPos val="outEnd"/>
              <c:showCatName val="1"/>
            </c:dLbl>
            <c:dLbl>
              <c:idx val="2"/>
              <c:layout>
                <c:manualLayout>
                  <c:x val="-0.11575844402331999"/>
                  <c:y val="-5.6154754239107096E-2"/>
                </c:manualLayout>
              </c:layout>
              <c:dLblPos val="outEnd"/>
              <c:showCatName val="1"/>
            </c:dLbl>
            <c:dLbl>
              <c:idx val="3"/>
              <c:layout>
                <c:manualLayout>
                  <c:x val="-5.5172027637179481E-2"/>
                  <c:y val="-0.11925642481859064"/>
                </c:manualLayout>
              </c:layout>
              <c:dLblPos val="outEnd"/>
              <c:showCatName val="1"/>
            </c:dLbl>
            <c:dLbl>
              <c:idx val="4"/>
              <c:layout>
                <c:manualLayout>
                  <c:x val="1.5325563232549862E-2"/>
                  <c:y val="-5.9806605528070343E-2"/>
                </c:manualLayout>
              </c:layout>
              <c:dLblPos val="outEnd"/>
              <c:showCatName val="1"/>
            </c:dLbl>
            <c:dLbl>
              <c:idx val="5"/>
              <c:layout>
                <c:manualLayout>
                  <c:x val="-0.18136488742106746"/>
                  <c:y val="-1.5669598279693771E-2"/>
                </c:manualLayout>
              </c:layout>
              <c:dLblPos val="outEnd"/>
              <c:showCatName val="1"/>
            </c:dLbl>
            <c:dLbl>
              <c:idx val="6"/>
              <c:layout>
                <c:manualLayout>
                  <c:x val="-3.7087468090575733E-3"/>
                  <c:y val="-2.103121350745861E-2"/>
                </c:manualLayout>
              </c:layout>
              <c:dLblPos val="outEnd"/>
              <c:showCatName val="1"/>
            </c:dLbl>
            <c:dLbl>
              <c:idx val="7"/>
              <c:layout>
                <c:manualLayout>
                  <c:x val="0.21479899136072669"/>
                  <c:y val="-2.5977570960633203E-2"/>
                </c:manualLayout>
              </c:layout>
              <c:tx>
                <c:rich>
                  <a:bodyPr/>
                  <a:lstStyle/>
                  <a:p>
                    <a:r>
                      <a:rPr lang="ru-RU" b="1" baseline="0" dirty="0" smtClean="0">
                        <a:latin typeface="Arial" pitchFamily="34" charset="0"/>
                      </a:rPr>
                      <a:t>аренда 0,4%</a:t>
                    </a:r>
                    <a:endParaRPr lang="ru-RU" b="1" baseline="0" dirty="0">
                      <a:latin typeface="Arial" pitchFamily="34" charset="0"/>
                    </a:endParaRPr>
                  </a:p>
                </c:rich>
              </c:tx>
              <c:dLblPos val="outEnd"/>
              <c:showCatName val="1"/>
            </c:dLbl>
            <c:dLbl>
              <c:idx val="8"/>
              <c:layout>
                <c:manualLayout>
                  <c:x val="-1.0062822650806321E-2"/>
                  <c:y val="-7.8430823601872788E-3"/>
                </c:manualLayout>
              </c:layout>
              <c:dLblPos val="outEnd"/>
              <c:showCatName val="1"/>
            </c:dLbl>
            <c:txPr>
              <a:bodyPr/>
              <a:lstStyle/>
              <a:p>
                <a:pPr>
                  <a:defRPr sz="800" b="1" baseline="0">
                    <a:latin typeface="Arial" pitchFamily="34" charset="0"/>
                    <a:ea typeface="PT Astra Serif" pitchFamily="18" charset="-52"/>
                  </a:defRPr>
                </a:pPr>
                <a:endParaRPr lang="ru-RU"/>
              </a:p>
            </c:txPr>
            <c:dLblPos val="outEnd"/>
            <c:showCatName val="1"/>
            <c:showLeaderLines val="1"/>
          </c:dLbls>
          <c:cat>
            <c:strRef>
              <c:f>Лист1!$A$2:$A$10</c:f>
              <c:strCache>
                <c:ptCount val="8"/>
                <c:pt idx="0">
                  <c:v>налог на доходы физических лиц 23,2%</c:v>
                </c:pt>
                <c:pt idx="1">
                  <c:v>акцизы 31,1%</c:v>
                </c:pt>
                <c:pt idx="2">
                  <c:v>единый сельскохозяйственный налог 4,8%</c:v>
                </c:pt>
                <c:pt idx="3">
                  <c:v>налог на имущество физических лиц 9,3%</c:v>
                </c:pt>
                <c:pt idx="4">
                  <c:v>земельный налог 23,5%</c:v>
                </c:pt>
                <c:pt idx="5">
                  <c:v>дотации 3,7%</c:v>
                </c:pt>
                <c:pt idx="6">
                  <c:v>субвенции 4%</c:v>
                </c:pt>
                <c:pt idx="7">
                  <c:v>аренда 0,4%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23.2</c:v>
                </c:pt>
                <c:pt idx="1">
                  <c:v>31.1</c:v>
                </c:pt>
                <c:pt idx="2">
                  <c:v>4.8</c:v>
                </c:pt>
                <c:pt idx="3">
                  <c:v>9.3000000000000007</c:v>
                </c:pt>
                <c:pt idx="4">
                  <c:v>23.5</c:v>
                </c:pt>
                <c:pt idx="5">
                  <c:v>3.7</c:v>
                </c:pt>
                <c:pt idx="6">
                  <c:v>4</c:v>
                </c:pt>
                <c:pt idx="7">
                  <c:v>0.4</c:v>
                </c:pt>
              </c:numCache>
            </c:numRef>
          </c:val>
        </c:ser>
        <c:firstSliceAng val="0"/>
      </c:pieChart>
    </c:plotArea>
    <c:legend>
      <c:legendPos val="b"/>
      <c:legendEntry>
        <c:idx val="7"/>
        <c:delete val="1"/>
      </c:legendEntry>
      <c:layout>
        <c:manualLayout>
          <c:xMode val="edge"/>
          <c:yMode val="edge"/>
          <c:x val="0.23862601860692323"/>
          <c:y val="0.64279598426341089"/>
          <c:w val="0.72581384774451163"/>
          <c:h val="0.35720401573658944"/>
        </c:manualLayout>
      </c:layout>
      <c:txPr>
        <a:bodyPr/>
        <a:lstStyle/>
        <a:p>
          <a:pPr>
            <a:defRPr sz="9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baseline="0">
                <a:latin typeface="Arial" pitchFamily="34" charset="0"/>
                <a:ea typeface="PT Astra Serif" pitchFamily="18" charset="-52"/>
              </a:defRPr>
            </a:pPr>
            <a:r>
              <a:rPr lang="ru-RU" sz="1200" baseline="0" dirty="0" smtClean="0">
                <a:latin typeface="Arial" pitchFamily="34" charset="0"/>
                <a:ea typeface="PT Astra Serif" pitchFamily="18" charset="-52"/>
              </a:rPr>
              <a:t>Доходы бюджета </a:t>
            </a:r>
            <a:r>
              <a:rPr lang="ru-RU" sz="1200" baseline="0" dirty="0" err="1" smtClean="0">
                <a:latin typeface="Arial" pitchFamily="34" charset="0"/>
                <a:ea typeface="PT Astra Serif" pitchFamily="18" charset="-52"/>
              </a:rPr>
              <a:t>Грачевского</a:t>
            </a:r>
            <a:r>
              <a:rPr lang="ru-RU" sz="1200" baseline="0" dirty="0" smtClean="0">
                <a:latin typeface="Arial" pitchFamily="34" charset="0"/>
                <a:ea typeface="PT Astra Serif" pitchFamily="18" charset="-52"/>
              </a:rPr>
              <a:t> муниципального образования </a:t>
            </a:r>
          </a:p>
          <a:p>
            <a:pPr>
              <a:defRPr baseline="0">
                <a:latin typeface="Arial" pitchFamily="34" charset="0"/>
                <a:ea typeface="PT Astra Serif" pitchFamily="18" charset="-52"/>
              </a:defRPr>
            </a:pPr>
            <a:r>
              <a:rPr lang="ru-RU" sz="1200" baseline="0" dirty="0" smtClean="0">
                <a:latin typeface="Arial" pitchFamily="34" charset="0"/>
                <a:ea typeface="PT Astra Serif" pitchFamily="18" charset="-52"/>
              </a:rPr>
              <a:t>на 2026 год</a:t>
            </a:r>
            <a:endParaRPr lang="ru-RU" sz="1200" baseline="0" dirty="0">
              <a:latin typeface="Arial" pitchFamily="34" charset="0"/>
              <a:ea typeface="PT Astra Serif" pitchFamily="18" charset="-52"/>
            </a:endParaRPr>
          </a:p>
        </c:rich>
      </c:tx>
      <c:layout>
        <c:manualLayout>
          <c:xMode val="edge"/>
          <c:yMode val="edge"/>
          <c:x val="0.17047697979728746"/>
          <c:y val="1.0458619462230985E-3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 2026 года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dLbls>
            <c:dLbl>
              <c:idx val="0"/>
              <c:layout>
                <c:manualLayout>
                  <c:x val="2.6235192127053084E-2"/>
                  <c:y val="2.1412173593085746E-3"/>
                </c:manualLayout>
              </c:layout>
              <c:dLblPos val="outEnd"/>
              <c:showCatName val="1"/>
            </c:dLbl>
            <c:dLbl>
              <c:idx val="1"/>
              <c:layout>
                <c:manualLayout>
                  <c:x val="6.671036664539591E-2"/>
                  <c:y val="-2.7175535475234287E-2"/>
                </c:manualLayout>
              </c:layout>
              <c:dLblPos val="outEnd"/>
              <c:showCatName val="1"/>
            </c:dLbl>
            <c:dLbl>
              <c:idx val="2"/>
              <c:layout>
                <c:manualLayout>
                  <c:x val="-0.17093023031304699"/>
                  <c:y val="-3.9223655810766311E-2"/>
                </c:manualLayout>
              </c:layout>
              <c:dLblPos val="outEnd"/>
              <c:showCatName val="1"/>
            </c:dLbl>
            <c:dLbl>
              <c:idx val="3"/>
              <c:layout>
                <c:manualLayout>
                  <c:x val="-4.5976931045102087E-2"/>
                  <c:y val="-7.9044899406611691E-2"/>
                </c:manualLayout>
              </c:layout>
              <c:dLblPos val="outEnd"/>
              <c:showCatName val="1"/>
            </c:dLbl>
            <c:dLbl>
              <c:idx val="4"/>
              <c:layout>
                <c:manualLayout>
                  <c:x val="1.5325563232549863E-2"/>
                  <c:y val="-5.9806605528070378E-2"/>
                </c:manualLayout>
              </c:layout>
              <c:dLblPos val="outEnd"/>
              <c:showCatName val="1"/>
            </c:dLbl>
            <c:dLbl>
              <c:idx val="5"/>
              <c:layout>
                <c:manualLayout>
                  <c:x val="-0.18136488742106752"/>
                  <c:y val="-1.5669598279693771E-2"/>
                </c:manualLayout>
              </c:layout>
              <c:dLblPos val="outEnd"/>
              <c:showCatName val="1"/>
            </c:dLbl>
            <c:dLbl>
              <c:idx val="6"/>
              <c:layout>
                <c:manualLayout>
                  <c:x val="-3.7087863022770675E-3"/>
                  <c:y val="-1.0449287360735049E-2"/>
                </c:manualLayout>
              </c:layout>
              <c:dLblPos val="outEnd"/>
              <c:showCatName val="1"/>
            </c:dLbl>
            <c:dLbl>
              <c:idx val="7"/>
              <c:layout>
                <c:manualLayout>
                  <c:x val="0.15962696372354712"/>
                  <c:y val="-1.3279247139377599E-2"/>
                </c:manualLayout>
              </c:layout>
              <c:tx>
                <c:rich>
                  <a:bodyPr/>
                  <a:lstStyle/>
                  <a:p>
                    <a:r>
                      <a:rPr lang="ru-RU" b="1" baseline="0" dirty="0" smtClean="0">
                        <a:latin typeface="Arial" pitchFamily="34" charset="0"/>
                      </a:rPr>
                      <a:t>аренда </a:t>
                    </a:r>
                    <a:r>
                      <a:rPr lang="en-US" b="1" baseline="0" dirty="0" smtClean="0">
                        <a:latin typeface="Arial" pitchFamily="34" charset="0"/>
                      </a:rPr>
                      <a:t>0,4</a:t>
                    </a:r>
                    <a:r>
                      <a:rPr lang="ru-RU" b="1" baseline="0" dirty="0" smtClean="0">
                        <a:latin typeface="Arial" pitchFamily="34" charset="0"/>
                      </a:rPr>
                      <a:t>%</a:t>
                    </a:r>
                  </a:p>
                </c:rich>
              </c:tx>
              <c:dLblPos val="outEnd"/>
              <c:showCatName val="1"/>
            </c:dLbl>
            <c:dLbl>
              <c:idx val="8"/>
              <c:layout>
                <c:manualLayout>
                  <c:x val="-1.0062822650806321E-2"/>
                  <c:y val="-7.8430823601872788E-3"/>
                </c:manualLayout>
              </c:layout>
              <c:dLblPos val="outEnd"/>
              <c:showCatName val="1"/>
            </c:dLbl>
            <c:txPr>
              <a:bodyPr/>
              <a:lstStyle/>
              <a:p>
                <a:pPr>
                  <a:defRPr sz="800" b="1" baseline="0">
                    <a:latin typeface="Arial" pitchFamily="34" charset="0"/>
                    <a:ea typeface="PT Astra Serif" pitchFamily="18" charset="-52"/>
                  </a:defRPr>
                </a:pPr>
                <a:endParaRPr lang="ru-RU"/>
              </a:p>
            </c:txPr>
            <c:dLblPos val="outEnd"/>
            <c:showCatName val="1"/>
            <c:showLeaderLines val="1"/>
          </c:dLbls>
          <c:cat>
            <c:strRef>
              <c:f>Лист1!$A$2:$A$10</c:f>
              <c:strCache>
                <c:ptCount val="8"/>
                <c:pt idx="0">
                  <c:v>налог на доходы физических лиц 22,8%</c:v>
                </c:pt>
                <c:pt idx="1">
                  <c:v>акцизы 31%</c:v>
                </c:pt>
                <c:pt idx="2">
                  <c:v>единый сельскохозяйственный налог 4,8%</c:v>
                </c:pt>
                <c:pt idx="3">
                  <c:v>налог на имущество физических лиц 9,6%</c:v>
                </c:pt>
                <c:pt idx="4">
                  <c:v>земельный налог 24,3%</c:v>
                </c:pt>
                <c:pt idx="5">
                  <c:v>дотации 3%</c:v>
                </c:pt>
                <c:pt idx="6">
                  <c:v>субвенции 4,1%</c:v>
                </c:pt>
                <c:pt idx="7">
                  <c:v>аренда 0,4%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22.8</c:v>
                </c:pt>
                <c:pt idx="1">
                  <c:v>31</c:v>
                </c:pt>
                <c:pt idx="2">
                  <c:v>4.8</c:v>
                </c:pt>
                <c:pt idx="3">
                  <c:v>9.6</c:v>
                </c:pt>
                <c:pt idx="4">
                  <c:v>24.3</c:v>
                </c:pt>
                <c:pt idx="5">
                  <c:v>3</c:v>
                </c:pt>
                <c:pt idx="6">
                  <c:v>4.0999999999999996</c:v>
                </c:pt>
                <c:pt idx="7">
                  <c:v>0.4</c:v>
                </c:pt>
              </c:numCache>
            </c:numRef>
          </c:val>
        </c:ser>
        <c:firstSliceAng val="0"/>
      </c:pieChart>
    </c:plotArea>
    <c:legend>
      <c:legendPos val="b"/>
      <c:legendEntry>
        <c:idx val="7"/>
        <c:delete val="1"/>
      </c:legendEntry>
      <c:layout>
        <c:manualLayout>
          <c:xMode val="edge"/>
          <c:yMode val="edge"/>
          <c:x val="0.24169113125343322"/>
          <c:y val="0.65761947791164665"/>
          <c:w val="0.7411394109770616"/>
          <c:h val="0.34238052208835346"/>
        </c:manualLayout>
      </c:layout>
      <c:txPr>
        <a:bodyPr/>
        <a:lstStyle/>
        <a:p>
          <a:pPr>
            <a:defRPr sz="9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1.7153876039240019E-2"/>
          <c:y val="3.437500000000001E-2"/>
          <c:w val="0.84288375688795059"/>
          <c:h val="0.82832283464566925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Общегосударственные вопроса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Лист1!$A$2:$A$5</c:f>
              <c:strCache>
                <c:ptCount val="3"/>
                <c:pt idx="0">
                  <c:v>Расходы бюджета на 2025 год</c:v>
                </c:pt>
                <c:pt idx="1">
                  <c:v>Расходы бюджета на 2026 год</c:v>
                </c:pt>
                <c:pt idx="2">
                  <c:v>Расходы бюджета на 2027 год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38</c:v>
                </c:pt>
                <c:pt idx="1">
                  <c:v>61.8</c:v>
                </c:pt>
                <c:pt idx="2">
                  <c:v>60.9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Национальная оборона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Лист1!$A$2:$A$5</c:f>
              <c:strCache>
                <c:ptCount val="3"/>
                <c:pt idx="0">
                  <c:v>Расходы бюджета на 2025 год</c:v>
                </c:pt>
                <c:pt idx="1">
                  <c:v>Расходы бюджета на 2026 год</c:v>
                </c:pt>
                <c:pt idx="2">
                  <c:v>Расходы бюджета на 2027 год</c:v>
                </c:pt>
              </c:strCache>
            </c:strRef>
          </c:cat>
          <c:val>
            <c:numRef>
              <c:f>Лист1!$C$2:$C$5</c:f>
              <c:numCache>
                <c:formatCode>0.0</c:formatCode>
                <c:ptCount val="4"/>
                <c:pt idx="0">
                  <c:v>2.4</c:v>
                </c:pt>
                <c:pt idx="1">
                  <c:v>4.2</c:v>
                </c:pt>
                <c:pt idx="2">
                  <c:v>4.2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Национальная экономика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Лист1!$A$2:$A$5</c:f>
              <c:strCache>
                <c:ptCount val="3"/>
                <c:pt idx="0">
                  <c:v>Расходы бюджета на 2025 год</c:v>
                </c:pt>
                <c:pt idx="1">
                  <c:v>Расходы бюджета на 2026 год</c:v>
                </c:pt>
                <c:pt idx="2">
                  <c:v>Расходы бюджета на 2027 год</c:v>
                </c:pt>
              </c:strCache>
            </c:strRef>
          </c:cat>
          <c:val>
            <c:numRef>
              <c:f>Лист1!$D$2:$D$5</c:f>
              <c:numCache>
                <c:formatCode>0.0</c:formatCode>
                <c:ptCount val="4"/>
                <c:pt idx="0">
                  <c:v>57.6</c:v>
                </c:pt>
                <c:pt idx="1">
                  <c:v>31.8</c:v>
                </c:pt>
                <c:pt idx="2">
                  <c:v>32.700000000000003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Жилищно-коммунальное хозяйство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Лист1!$A$2:$A$5</c:f>
              <c:strCache>
                <c:ptCount val="3"/>
                <c:pt idx="0">
                  <c:v>Расходы бюджета на 2025 год</c:v>
                </c:pt>
                <c:pt idx="1">
                  <c:v>Расходы бюджета на 2026 год</c:v>
                </c:pt>
                <c:pt idx="2">
                  <c:v>Расходы бюджета на 2027 год</c:v>
                </c:pt>
              </c:strCache>
            </c:strRef>
          </c:cat>
          <c:val>
            <c:numRef>
              <c:f>Лист1!$E$2:$E$5</c:f>
              <c:numCache>
                <c:formatCode>0.0</c:formatCode>
                <c:ptCount val="4"/>
                <c:pt idx="0">
                  <c:v>0.9</c:v>
                </c:pt>
                <c:pt idx="1">
                  <c:v>0.6000000000000002</c:v>
                </c:pt>
                <c:pt idx="2">
                  <c:v>0.6000000000000002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Социальная политика</c:v>
                </c:pt>
              </c:strCache>
            </c:strRef>
          </c:tx>
          <c:dLbls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3"/>
                <c:pt idx="0">
                  <c:v>Расходы бюджета на 2025 год</c:v>
                </c:pt>
                <c:pt idx="1">
                  <c:v>Расходы бюджета на 2026 год</c:v>
                </c:pt>
                <c:pt idx="2">
                  <c:v>Расходы бюджета на 2027 год</c:v>
                </c:pt>
              </c:strCache>
            </c:strRef>
          </c:cat>
          <c:val>
            <c:numRef>
              <c:f>Лист1!$F$2:$F$5</c:f>
              <c:numCache>
                <c:formatCode>0.0</c:formatCode>
                <c:ptCount val="4"/>
                <c:pt idx="0">
                  <c:v>1.1000000000000001</c:v>
                </c:pt>
                <c:pt idx="1">
                  <c:v>1.6</c:v>
                </c:pt>
                <c:pt idx="2">
                  <c:v>1.6</c:v>
                </c:pt>
              </c:numCache>
            </c:numRef>
          </c:val>
        </c:ser>
        <c:dLbls>
          <c:showVal val="1"/>
        </c:dLbls>
        <c:axId val="173191552"/>
        <c:axId val="173193088"/>
      </c:barChart>
      <c:catAx>
        <c:axId val="173191552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73193088"/>
        <c:crosses val="autoZero"/>
        <c:auto val="1"/>
        <c:lblAlgn val="ctr"/>
        <c:lblOffset val="100"/>
      </c:catAx>
      <c:valAx>
        <c:axId val="173193088"/>
        <c:scaling>
          <c:orientation val="minMax"/>
        </c:scaling>
        <c:delete val="1"/>
        <c:axPos val="l"/>
        <c:majorGridlines/>
        <c:numFmt formatCode="0.0" sourceLinked="1"/>
        <c:tickLblPos val="nextTo"/>
        <c:crossAx val="173191552"/>
        <c:crosses val="autoZero"/>
        <c:crossBetween val="between"/>
      </c:valAx>
      <c:spPr>
        <a:effectLst>
          <a:outerShdw blurRad="50800" dist="38100" dir="5400000" algn="t" rotWithShape="0">
            <a:prstClr val="black">
              <a:alpha val="40000"/>
            </a:prstClr>
          </a:outerShdw>
        </a:effectLst>
      </c:spPr>
    </c:plotArea>
    <c:legend>
      <c:legendPos val="r"/>
      <c:layout>
        <c:manualLayout>
          <c:xMode val="edge"/>
          <c:yMode val="edge"/>
          <c:x val="0.63182980899152985"/>
          <c:y val="6.0189172676265473E-2"/>
          <c:w val="0.33624175643902726"/>
          <c:h val="0.45592187713574772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0.2931</cdr:x>
      <cdr:y>0.95238</cdr:y>
    </cdr:from>
    <cdr:to>
      <cdr:x>0.55172</cdr:x>
      <cdr:y>0.97619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214446" y="5715040"/>
          <a:ext cx="1071570" cy="1428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900" dirty="0">
              <a:latin typeface="Arial" pitchFamily="34" charset="0"/>
            </a:rPr>
            <a:t>а</a:t>
          </a:r>
          <a:r>
            <a:rPr lang="ru-RU" sz="900" dirty="0" smtClean="0">
              <a:latin typeface="Arial" pitchFamily="34" charset="0"/>
            </a:rPr>
            <a:t>ренда 0,4%</a:t>
          </a:r>
          <a:endParaRPr lang="ru-RU" sz="900" dirty="0">
            <a:latin typeface="Arial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0.77931</cdr:x>
      <cdr:y>0.7381</cdr:y>
    </cdr:from>
    <cdr:to>
      <cdr:x>1</cdr:x>
      <cdr:y>0.89048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86148" y="442915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0.77931</cdr:x>
      <cdr:y>0.7381</cdr:y>
    </cdr:from>
    <cdr:to>
      <cdr:x>1</cdr:x>
      <cdr:y>0.89048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286148" y="442915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0.77931</cdr:x>
      <cdr:y>0.7381</cdr:y>
    </cdr:from>
    <cdr:to>
      <cdr:x>1</cdr:x>
      <cdr:y>0.89048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3286148" y="442915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0.77931</cdr:x>
      <cdr:y>0.7381</cdr:y>
    </cdr:from>
    <cdr:to>
      <cdr:x>1</cdr:x>
      <cdr:y>0.89048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3286148" y="442915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0.32759</cdr:x>
      <cdr:y>0.95633</cdr:y>
    </cdr:from>
    <cdr:to>
      <cdr:x>0.60345</cdr:x>
      <cdr:y>0.99219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357322" y="5715040"/>
          <a:ext cx="1143008" cy="2143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900" dirty="0" smtClean="0">
              <a:latin typeface="Arial" pitchFamily="34" charset="0"/>
            </a:rPr>
            <a:t>аренда 0,4%</a:t>
          </a:r>
          <a:endParaRPr lang="ru-RU" sz="900" dirty="0">
            <a:latin typeface="Arial" pitchFamily="34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6EB4D43-F783-4E09-8208-6AA351DBC29B}" type="datetimeFigureOut">
              <a:rPr lang="ru-RU" smtClean="0"/>
              <a:pPr>
                <a:defRPr/>
              </a:pPr>
              <a:t>23.12.2024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	</a:t>
            </a:r>
            <a:fld id="{F8E3F0E9-0FC2-4DDE-87CF-3BA6A04EA4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6EB4D43-F783-4E09-8208-6AA351DBC29B}" type="datetimeFigureOut">
              <a:rPr lang="ru-RU" smtClean="0"/>
              <a:pPr>
                <a:defRPr/>
              </a:pPr>
              <a:t>23.12.2024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	</a:t>
            </a:r>
            <a:fld id="{F8E3F0E9-0FC2-4DDE-87CF-3BA6A04EA4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6EB4D43-F783-4E09-8208-6AA351DBC29B}" type="datetimeFigureOut">
              <a:rPr lang="ru-RU" smtClean="0"/>
              <a:pPr>
                <a:defRPr/>
              </a:pPr>
              <a:t>23.12.2024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	</a:t>
            </a:r>
            <a:fld id="{F8E3F0E9-0FC2-4DDE-87CF-3BA6A04EA4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</p:spPr>
        <p:txBody>
          <a:bodyPr/>
          <a:lstStyle>
            <a:lvl1pPr algn="ctr">
              <a:defRPr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371600" y="3886200"/>
            <a:ext cx="6400800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pPr>
                <a:defRPr/>
              </a:pPr>
              <a:t>23.12.2024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pPr>
                <a:defRPr/>
              </a:pPr>
              <a:t>23.12.2024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722313" y="4406901"/>
            <a:ext cx="7772400" cy="136207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722313" y="2906713"/>
            <a:ext cx="7772400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pPr>
                <a:defRPr/>
              </a:pPr>
              <a:t>23.12.2024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1187623" y="1600201"/>
            <a:ext cx="3528391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4932039" y="1600201"/>
            <a:ext cx="3754759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pPr>
                <a:defRPr/>
              </a:pPr>
              <a:t>23.12.2024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1187623" y="1535113"/>
            <a:ext cx="35283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1187623" y="2174874"/>
            <a:ext cx="35283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4860031" y="1535113"/>
            <a:ext cx="382676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4860031" y="2174874"/>
            <a:ext cx="382676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pPr>
                <a:defRPr/>
              </a:pPr>
              <a:t>23.12.2024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pPr>
                <a:defRPr/>
              </a:pPr>
              <a:t>23.12.2024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pPr>
                <a:defRPr/>
              </a:pPr>
              <a:t>23.12.2024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187623" y="273049"/>
            <a:ext cx="266429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3995935" y="273050"/>
            <a:ext cx="4690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187623" y="1435101"/>
            <a:ext cx="2664295" cy="4691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pPr>
                <a:defRPr/>
              </a:pPr>
              <a:t>23.12.2024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6EB4D43-F783-4E09-8208-6AA351DBC29B}" type="datetimeFigureOut">
              <a:rPr lang="ru-RU" smtClean="0"/>
              <a:pPr>
                <a:defRPr/>
              </a:pPr>
              <a:t>23.12.2024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	</a:t>
            </a:r>
            <a:fld id="{F8E3F0E9-0FC2-4DDE-87CF-3BA6A04EA4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187623" y="4800600"/>
            <a:ext cx="7488831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1187623" y="612774"/>
            <a:ext cx="7488831" cy="41147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187623" y="5367337"/>
            <a:ext cx="7488831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pPr>
                <a:defRPr/>
              </a:pPr>
              <a:t>23.12.2024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pPr>
                <a:defRPr/>
              </a:pPr>
              <a:t>23.12.2024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629400" y="274638"/>
            <a:ext cx="2057400" cy="5851525"/>
          </a:xfrm>
        </p:spPr>
        <p:txBody>
          <a:bodyPr vert="eaVert"/>
          <a:lstStyle>
            <a:lvl1pPr algn="ctr"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274638"/>
            <a:ext cx="6019799" cy="5851525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pPr>
                <a:defRPr/>
              </a:pPr>
              <a:t>23.12.2024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6EB4D43-F783-4E09-8208-6AA351DBC29B}" type="datetimeFigureOut">
              <a:rPr lang="ru-RU" smtClean="0"/>
              <a:pPr>
                <a:defRPr/>
              </a:pPr>
              <a:t>23.12.2024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	</a:t>
            </a:r>
            <a:fld id="{F8E3F0E9-0FC2-4DDE-87CF-3BA6A04EA4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6EB4D43-F783-4E09-8208-6AA351DBC29B}" type="datetimeFigureOut">
              <a:rPr lang="ru-RU" smtClean="0"/>
              <a:pPr>
                <a:defRPr/>
              </a:pPr>
              <a:t>23.12.2024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	</a:t>
            </a:r>
            <a:fld id="{F8E3F0E9-0FC2-4DDE-87CF-3BA6A04EA4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6EB4D43-F783-4E09-8208-6AA351DBC29B}" type="datetimeFigureOut">
              <a:rPr lang="ru-RU" smtClean="0"/>
              <a:pPr>
                <a:defRPr/>
              </a:pPr>
              <a:t>23.12.2024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	</a:t>
            </a:r>
            <a:fld id="{F8E3F0E9-0FC2-4DDE-87CF-3BA6A04EA4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6EB4D43-F783-4E09-8208-6AA351DBC29B}" type="datetimeFigureOut">
              <a:rPr lang="ru-RU" smtClean="0"/>
              <a:pPr>
                <a:defRPr/>
              </a:pPr>
              <a:t>23.12.2024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	</a:t>
            </a:r>
            <a:fld id="{F8E3F0E9-0FC2-4DDE-87CF-3BA6A04EA4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6EB4D43-F783-4E09-8208-6AA351DBC29B}" type="datetimeFigureOut">
              <a:rPr lang="ru-RU" smtClean="0"/>
              <a:pPr>
                <a:defRPr/>
              </a:pPr>
              <a:t>23.12.2024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	</a:t>
            </a:r>
            <a:fld id="{F8E3F0E9-0FC2-4DDE-87CF-3BA6A04EA4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6EB4D43-F783-4E09-8208-6AA351DBC29B}" type="datetimeFigureOut">
              <a:rPr lang="ru-RU" smtClean="0"/>
              <a:pPr>
                <a:defRPr/>
              </a:pPr>
              <a:t>23.12.2024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	</a:t>
            </a:r>
            <a:fld id="{F8E3F0E9-0FC2-4DDE-87CF-3BA6A04EA4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6EB4D43-F783-4E09-8208-6AA351DBC29B}" type="datetimeFigureOut">
              <a:rPr lang="ru-RU" smtClean="0"/>
              <a:pPr>
                <a:defRPr/>
              </a:pPr>
              <a:t>23.12.2024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	</a:t>
            </a:r>
            <a:fld id="{F8E3F0E9-0FC2-4DDE-87CF-3BA6A04EA4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86EB4D43-F783-4E09-8208-6AA351DBC29B}" type="datetimeFigureOut">
              <a:rPr lang="ru-RU" smtClean="0"/>
              <a:pPr>
                <a:defRPr/>
              </a:pPr>
              <a:t>23.12.2024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 smtClean="0"/>
              <a:t>	</a:t>
            </a:r>
            <a:fld id="{F8E3F0E9-0FC2-4DDE-87CF-3BA6A04EA4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Shape 1058"/>
          <p:cNvSpPr>
            <a:spLocks noGrp="1" noChangeArrowheads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6343" y="6641"/>
                </a:moveTo>
                <a:lnTo>
                  <a:pt x="6343" y="6641"/>
                </a:lnTo>
                <a:cubicBezTo>
                  <a:pt x="7781" y="2374"/>
                  <a:pt x="8594" y="0"/>
                  <a:pt x="8594" y="0"/>
                </a:cubicBezTo>
                <a:lnTo>
                  <a:pt x="0" y="0"/>
                </a:lnTo>
                <a:lnTo>
                  <a:pt x="0" y="43200"/>
                </a:lnTo>
                <a:lnTo>
                  <a:pt x="43200" y="43200"/>
                </a:lnTo>
                <a:lnTo>
                  <a:pt x="43200" y="37760"/>
                </a:lnTo>
                <a:lnTo>
                  <a:pt x="43200" y="37760"/>
                </a:lnTo>
                <a:cubicBezTo>
                  <a:pt x="43200" y="37760"/>
                  <a:pt x="34824" y="39282"/>
                  <a:pt x="21228" y="41101"/>
                </a:cubicBezTo>
                <a:lnTo>
                  <a:pt x="21228" y="41101"/>
                </a:lnTo>
                <a:cubicBezTo>
                  <a:pt x="3446" y="43478"/>
                  <a:pt x="-5241" y="41016"/>
                  <a:pt x="6343" y="6641"/>
                </a:cubicBezTo>
                <a:close/>
              </a:path>
            </a:pathLst>
          </a:custGeom>
          <a:solidFill>
            <a:schemeClr val="accent1"/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" name="Shape 1059"/>
          <p:cNvSpPr>
            <a:spLocks noGrp="1" noChangeArrowheads="1"/>
          </p:cNvSpPr>
          <p:nvPr userDrawn="1"/>
        </p:nvSpPr>
        <p:spPr bwMode="auto">
          <a:xfrm>
            <a:off x="0" y="0"/>
            <a:ext cx="9144000" cy="6858000"/>
          </a:xfrm>
        </p:spPr>
      </p:sp>
      <p:sp>
        <p:nvSpPr>
          <p:cNvPr id="12" name="Shape 1060"/>
          <p:cNvSpPr>
            <a:spLocks noGrp="1" noChangeArrowheads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2361" y="36777"/>
                </a:moveTo>
                <a:lnTo>
                  <a:pt x="22361" y="36777"/>
                </a:lnTo>
                <a:cubicBezTo>
                  <a:pt x="5219" y="39070"/>
                  <a:pt x="-2372" y="36412"/>
                  <a:pt x="7775" y="6299"/>
                </a:cubicBezTo>
                <a:lnTo>
                  <a:pt x="7775" y="6299"/>
                </a:lnTo>
                <a:cubicBezTo>
                  <a:pt x="9119" y="2311"/>
                  <a:pt x="9892" y="58"/>
                  <a:pt x="9911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3612"/>
                </a:lnTo>
                <a:lnTo>
                  <a:pt x="43200" y="33612"/>
                </a:lnTo>
                <a:cubicBezTo>
                  <a:pt x="43110" y="33630"/>
                  <a:pt x="35168" y="35065"/>
                  <a:pt x="22361" y="36777"/>
                </a:cubicBezTo>
                <a:close/>
              </a:path>
            </a:pathLst>
          </a:custGeom>
          <a:solidFill>
            <a:schemeClr val="accent1">
              <a:alpha val="9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4" name="Shape 1061"/>
          <p:cNvSpPr>
            <a:spLocks noGrp="1" noChangeArrowheads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2276" y="37156"/>
                </a:moveTo>
                <a:lnTo>
                  <a:pt x="22276" y="37156"/>
                </a:lnTo>
                <a:cubicBezTo>
                  <a:pt x="5093" y="39454"/>
                  <a:pt x="-2596" y="36819"/>
                  <a:pt x="7680" y="6325"/>
                </a:cubicBezTo>
                <a:lnTo>
                  <a:pt x="7680" y="6325"/>
                </a:lnTo>
                <a:cubicBezTo>
                  <a:pt x="9010" y="2380"/>
                  <a:pt x="9781" y="117"/>
                  <a:pt x="9819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3980"/>
                </a:lnTo>
                <a:lnTo>
                  <a:pt x="43200" y="33980"/>
                </a:lnTo>
                <a:cubicBezTo>
                  <a:pt x="43020" y="34016"/>
                  <a:pt x="35046" y="35449"/>
                  <a:pt x="22276" y="37156"/>
                </a:cubicBezTo>
                <a:close/>
              </a:path>
            </a:pathLst>
          </a:custGeom>
          <a:solidFill>
            <a:schemeClr val="accent1">
              <a:alpha val="18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5" name="Shape 1062"/>
          <p:cNvSpPr>
            <a:spLocks noGrp="1" noChangeArrowheads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2192" y="37535"/>
                </a:moveTo>
                <a:lnTo>
                  <a:pt x="22192" y="37535"/>
                </a:lnTo>
                <a:cubicBezTo>
                  <a:pt x="4968" y="39839"/>
                  <a:pt x="-2820" y="37226"/>
                  <a:pt x="7585" y="6350"/>
                </a:cubicBezTo>
                <a:lnTo>
                  <a:pt x="7585" y="6350"/>
                </a:lnTo>
                <a:cubicBezTo>
                  <a:pt x="8900" y="2448"/>
                  <a:pt x="9670" y="176"/>
                  <a:pt x="9726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4348"/>
                </a:lnTo>
                <a:lnTo>
                  <a:pt x="43200" y="34348"/>
                </a:lnTo>
                <a:cubicBezTo>
                  <a:pt x="42885" y="34402"/>
                  <a:pt x="34924" y="35833"/>
                  <a:pt x="22192" y="37535"/>
                </a:cubicBezTo>
                <a:close/>
              </a:path>
            </a:pathLst>
          </a:custGeom>
          <a:solidFill>
            <a:schemeClr val="accent1">
              <a:alpha val="26998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6" name="Shape 1063"/>
          <p:cNvSpPr>
            <a:spLocks noGrp="1" noChangeArrowheads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2107" y="37914"/>
                </a:moveTo>
                <a:lnTo>
                  <a:pt x="22107" y="37914"/>
                </a:lnTo>
                <a:cubicBezTo>
                  <a:pt x="4842" y="40223"/>
                  <a:pt x="-3044" y="37634"/>
                  <a:pt x="7490" y="6376"/>
                </a:cubicBezTo>
                <a:lnTo>
                  <a:pt x="7490" y="6376"/>
                </a:lnTo>
                <a:cubicBezTo>
                  <a:pt x="8790" y="2517"/>
                  <a:pt x="9559" y="235"/>
                  <a:pt x="9634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4717"/>
                </a:lnTo>
                <a:lnTo>
                  <a:pt x="43200" y="34717"/>
                </a:lnTo>
                <a:cubicBezTo>
                  <a:pt x="42795" y="34789"/>
                  <a:pt x="34802" y="36217"/>
                  <a:pt x="22107" y="37914"/>
                </a:cubicBezTo>
                <a:close/>
              </a:path>
            </a:pathLst>
          </a:custGeom>
          <a:solidFill>
            <a:schemeClr val="accent1">
              <a:alpha val="36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7" name="Shape 1064"/>
          <p:cNvSpPr>
            <a:spLocks noGrp="1" noChangeArrowheads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2022" y="38293"/>
                </a:moveTo>
                <a:lnTo>
                  <a:pt x="22022" y="38293"/>
                </a:lnTo>
                <a:cubicBezTo>
                  <a:pt x="4717" y="40608"/>
                  <a:pt x="-3267" y="38041"/>
                  <a:pt x="7394" y="6401"/>
                </a:cubicBezTo>
                <a:lnTo>
                  <a:pt x="7394" y="6401"/>
                </a:lnTo>
                <a:cubicBezTo>
                  <a:pt x="8680" y="2586"/>
                  <a:pt x="9448" y="293"/>
                  <a:pt x="9542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5085"/>
                </a:lnTo>
                <a:lnTo>
                  <a:pt x="43200" y="35085"/>
                </a:lnTo>
                <a:cubicBezTo>
                  <a:pt x="42705" y="35175"/>
                  <a:pt x="34680" y="36601"/>
                  <a:pt x="22022" y="38293"/>
                </a:cubicBezTo>
                <a:close/>
              </a:path>
            </a:pathLst>
          </a:custGeom>
          <a:solidFill>
            <a:schemeClr val="accent1">
              <a:alpha val="4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9" name="Shape 1065"/>
          <p:cNvSpPr>
            <a:spLocks noGrp="1" noChangeArrowheads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937" y="38673"/>
                </a:moveTo>
                <a:lnTo>
                  <a:pt x="21937" y="38673"/>
                </a:lnTo>
                <a:cubicBezTo>
                  <a:pt x="4591" y="40992"/>
                  <a:pt x="-3491" y="38448"/>
                  <a:pt x="7299" y="6427"/>
                </a:cubicBezTo>
                <a:lnTo>
                  <a:pt x="7299" y="6427"/>
                </a:lnTo>
                <a:cubicBezTo>
                  <a:pt x="8570" y="2655"/>
                  <a:pt x="9336" y="352"/>
                  <a:pt x="9449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5453"/>
                </a:lnTo>
                <a:lnTo>
                  <a:pt x="43200" y="35453"/>
                </a:lnTo>
                <a:cubicBezTo>
                  <a:pt x="42570" y="35561"/>
                  <a:pt x="34558" y="36985"/>
                  <a:pt x="21937" y="38673"/>
                </a:cubicBezTo>
                <a:close/>
              </a:path>
            </a:pathLst>
          </a:custGeom>
          <a:solidFill>
            <a:schemeClr val="accent1">
              <a:alpha val="5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0" name="Shape 1066"/>
          <p:cNvSpPr>
            <a:spLocks noGrp="1" noChangeArrowheads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853" y="39052"/>
                </a:moveTo>
                <a:lnTo>
                  <a:pt x="21853" y="39052"/>
                </a:lnTo>
                <a:cubicBezTo>
                  <a:pt x="4466" y="41377"/>
                  <a:pt x="-3715" y="38855"/>
                  <a:pt x="7204" y="6453"/>
                </a:cubicBezTo>
                <a:lnTo>
                  <a:pt x="7204" y="6453"/>
                </a:lnTo>
                <a:cubicBezTo>
                  <a:pt x="8461" y="2724"/>
                  <a:pt x="9225" y="411"/>
                  <a:pt x="9357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5822"/>
                </a:lnTo>
                <a:lnTo>
                  <a:pt x="43200" y="35822"/>
                </a:lnTo>
                <a:cubicBezTo>
                  <a:pt x="42480" y="35948"/>
                  <a:pt x="34436" y="37369"/>
                  <a:pt x="21853" y="39052"/>
                </a:cubicBezTo>
                <a:close/>
              </a:path>
            </a:pathLst>
          </a:custGeom>
          <a:solidFill>
            <a:schemeClr val="accent1">
              <a:alpha val="63999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1" name="Shape 1067"/>
          <p:cNvSpPr>
            <a:spLocks noGrp="1" noChangeArrowheads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768" y="39431"/>
                </a:moveTo>
                <a:lnTo>
                  <a:pt x="21768" y="39431"/>
                </a:lnTo>
                <a:cubicBezTo>
                  <a:pt x="4340" y="41761"/>
                  <a:pt x="-3939" y="39262"/>
                  <a:pt x="7109" y="6478"/>
                </a:cubicBezTo>
                <a:lnTo>
                  <a:pt x="7109" y="6478"/>
                </a:lnTo>
                <a:cubicBezTo>
                  <a:pt x="8351" y="2792"/>
                  <a:pt x="9114" y="470"/>
                  <a:pt x="9265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6190"/>
                </a:lnTo>
                <a:lnTo>
                  <a:pt x="43200" y="36190"/>
                </a:lnTo>
                <a:cubicBezTo>
                  <a:pt x="42390" y="36334"/>
                  <a:pt x="34314" y="37753"/>
                  <a:pt x="21768" y="39431"/>
                </a:cubicBezTo>
                <a:close/>
              </a:path>
            </a:pathLst>
          </a:custGeom>
          <a:solidFill>
            <a:schemeClr val="accent1">
              <a:alpha val="73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2" name="Shape 1068"/>
          <p:cNvSpPr>
            <a:spLocks noGrp="1" noChangeArrowheads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683" y="39810"/>
                </a:moveTo>
                <a:lnTo>
                  <a:pt x="21683" y="39810"/>
                </a:lnTo>
                <a:cubicBezTo>
                  <a:pt x="4214" y="42146"/>
                  <a:pt x="-4163" y="39669"/>
                  <a:pt x="7014" y="6504"/>
                </a:cubicBezTo>
                <a:lnTo>
                  <a:pt x="7014" y="6504"/>
                </a:lnTo>
                <a:cubicBezTo>
                  <a:pt x="8241" y="2861"/>
                  <a:pt x="9003" y="528"/>
                  <a:pt x="9172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6558"/>
                </a:lnTo>
                <a:lnTo>
                  <a:pt x="43200" y="36558"/>
                </a:lnTo>
                <a:cubicBezTo>
                  <a:pt x="42300" y="36720"/>
                  <a:pt x="34192" y="38137"/>
                  <a:pt x="21683" y="39810"/>
                </a:cubicBezTo>
                <a:close/>
              </a:path>
            </a:pathLst>
          </a:custGeom>
          <a:solidFill>
            <a:schemeClr val="accent1">
              <a:alpha val="82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3" name="Shape 1069"/>
          <p:cNvSpPr>
            <a:spLocks noGrp="1" noChangeArrowheads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599" y="40189"/>
                </a:moveTo>
                <a:lnTo>
                  <a:pt x="21599" y="40189"/>
                </a:lnTo>
                <a:cubicBezTo>
                  <a:pt x="4089" y="42530"/>
                  <a:pt x="-4386" y="40077"/>
                  <a:pt x="6918" y="6529"/>
                </a:cubicBezTo>
                <a:lnTo>
                  <a:pt x="6918" y="6529"/>
                </a:lnTo>
                <a:cubicBezTo>
                  <a:pt x="8131" y="2930"/>
                  <a:pt x="8892" y="587"/>
                  <a:pt x="9080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6926"/>
                </a:lnTo>
                <a:lnTo>
                  <a:pt x="43200" y="36926"/>
                </a:lnTo>
                <a:cubicBezTo>
                  <a:pt x="42165" y="37107"/>
                  <a:pt x="34070" y="38521"/>
                  <a:pt x="21599" y="40189"/>
                </a:cubicBezTo>
                <a:close/>
              </a:path>
            </a:pathLst>
          </a:custGeom>
          <a:solidFill>
            <a:schemeClr val="accent1">
              <a:alpha val="91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4" name="Shape 1070"/>
          <p:cNvSpPr>
            <a:spLocks noGrp="1" noChangeArrowheads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514" y="40568"/>
                </a:moveTo>
                <a:lnTo>
                  <a:pt x="21514" y="40568"/>
                </a:lnTo>
                <a:cubicBezTo>
                  <a:pt x="3963" y="42915"/>
                  <a:pt x="-4610" y="40484"/>
                  <a:pt x="6823" y="6555"/>
                </a:cubicBezTo>
                <a:lnTo>
                  <a:pt x="6823" y="6555"/>
                </a:lnTo>
                <a:cubicBezTo>
                  <a:pt x="8022" y="2999"/>
                  <a:pt x="8781" y="646"/>
                  <a:pt x="8988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7295"/>
                </a:lnTo>
                <a:lnTo>
                  <a:pt x="43200" y="37295"/>
                </a:lnTo>
                <a:cubicBezTo>
                  <a:pt x="42075" y="37493"/>
                  <a:pt x="33948" y="38905"/>
                  <a:pt x="21514" y="40568"/>
                </a:cubicBezTo>
                <a:close/>
              </a:path>
            </a:pathLst>
          </a:custGeom>
          <a:solidFill>
            <a:schemeClr val="accent1"/>
          </a:solidFill>
          <a:ln w="9524">
            <a:solidFill>
              <a:srgbClr val="000000"/>
            </a:solidFill>
            <a:round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649" r:id="rId12"/>
    <p:sldLayoutId id="2147483650" r:id="rId13"/>
    <p:sldLayoutId id="2147483651" r:id="rId14"/>
    <p:sldLayoutId id="2147483652" r:id="rId15"/>
    <p:sldLayoutId id="2147483653" r:id="rId16"/>
    <p:sldLayoutId id="2147483654" r:id="rId17"/>
    <p:sldLayoutId id="2147483655" r:id="rId18"/>
    <p:sldLayoutId id="2147483656" r:id="rId19"/>
    <p:sldLayoutId id="2147483657" r:id="rId20"/>
    <p:sldLayoutId id="2147483658" r:id="rId21"/>
    <p:sldLayoutId id="2147483659" r:id="rId22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onlinee.xyz/upl/posts/2014-08/1408873736_allday_16.jp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4067944" y="151428"/>
            <a:ext cx="864096" cy="108876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83568" y="1340768"/>
            <a:ext cx="7772400" cy="936104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defRPr/>
            </a:pPr>
            <a:r>
              <a:rPr lang="ru-RU" sz="4800">
                <a:solidFill>
                  <a:srgbClr val="FF0000"/>
                </a:solidFill>
                <a:latin typeface="PT Astra Serif"/>
                <a:ea typeface="PT Astra Serif"/>
              </a:rPr>
              <a:t>БЮДЖЕТ ДЛЯ ГРАЖДАН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755576" y="2492896"/>
            <a:ext cx="7776864" cy="266429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defRPr/>
            </a:pPr>
            <a:r>
              <a:rPr lang="ru-RU" sz="1800" b="1" i="1" dirty="0">
                <a:solidFill>
                  <a:srgbClr val="002060"/>
                </a:solidFill>
                <a:latin typeface="PT Astra Serif"/>
                <a:ea typeface="PT Astra Serif"/>
              </a:rPr>
              <a:t>ПОДГОТОВЛЕН НА ОСНОВАНИИ РЕШЕНИЯ </a:t>
            </a:r>
            <a:endParaRPr/>
          </a:p>
          <a:p>
            <a:pPr algn="ctr">
              <a:defRPr/>
            </a:pPr>
            <a:r>
              <a:rPr lang="ru-RU" sz="1800" b="1" i="1" dirty="0">
                <a:solidFill>
                  <a:srgbClr val="002060"/>
                </a:solidFill>
                <a:latin typeface="PT Astra Serif"/>
                <a:ea typeface="PT Astra Serif"/>
              </a:rPr>
              <a:t>СОВЕТА ДЕПУТАТОВ </a:t>
            </a:r>
            <a:r>
              <a:rPr lang="ru-RU" sz="1800" b="1" i="1" dirty="0" smtClean="0">
                <a:solidFill>
                  <a:srgbClr val="002060"/>
                </a:solidFill>
                <a:latin typeface="PT Astra Serif"/>
                <a:ea typeface="PT Astra Serif"/>
              </a:rPr>
              <a:t>ГРАЧЕВСКОГО МУНИЦИПАЛЬНОГО </a:t>
            </a:r>
            <a:r>
              <a:rPr lang="ru-RU" sz="1800" b="1" i="1" dirty="0">
                <a:solidFill>
                  <a:srgbClr val="002060"/>
                </a:solidFill>
                <a:latin typeface="PT Astra Serif"/>
                <a:ea typeface="PT Astra Serif"/>
              </a:rPr>
              <a:t>ОБРАЗОВАНИЯ </a:t>
            </a:r>
            <a:r>
              <a:rPr lang="ru-RU" sz="1800" b="1" i="1" dirty="0">
                <a:solidFill>
                  <a:srgbClr val="002060"/>
                </a:solidFill>
                <a:latin typeface="PT Astra Serif"/>
                <a:ea typeface="PT Astra Serif"/>
                <a:cs typeface="Times New Roman"/>
              </a:rPr>
              <a:t>ОТ </a:t>
            </a:r>
            <a:r>
              <a:rPr lang="ru-RU" sz="1800" b="1" i="1" smtClean="0">
                <a:solidFill>
                  <a:srgbClr val="002060"/>
                </a:solidFill>
                <a:latin typeface="PT Astra Serif"/>
                <a:ea typeface="PT Astra Serif"/>
                <a:cs typeface="Times New Roman"/>
              </a:rPr>
              <a:t>12.12.2024 </a:t>
            </a:r>
            <a:r>
              <a:rPr lang="ru-RU" sz="1800" b="1" i="1" smtClean="0">
                <a:solidFill>
                  <a:srgbClr val="002060"/>
                </a:solidFill>
                <a:latin typeface="PT Astra Serif"/>
                <a:ea typeface="PT Astra Serif"/>
                <a:cs typeface="Times New Roman"/>
              </a:rPr>
              <a:t>г. </a:t>
            </a:r>
            <a:r>
              <a:rPr lang="ru-RU" sz="1800" b="1" i="1" dirty="0">
                <a:solidFill>
                  <a:srgbClr val="002060"/>
                </a:solidFill>
                <a:latin typeface="PT Astra Serif"/>
                <a:ea typeface="PT Astra Serif"/>
                <a:cs typeface="Times New Roman"/>
              </a:rPr>
              <a:t>№ </a:t>
            </a:r>
            <a:r>
              <a:rPr lang="ru-RU" sz="1800" b="1" i="1" dirty="0" smtClean="0">
                <a:solidFill>
                  <a:srgbClr val="002060"/>
                </a:solidFill>
                <a:latin typeface="PT Astra Serif"/>
                <a:ea typeface="PT Astra Serif"/>
                <a:cs typeface="Times New Roman"/>
              </a:rPr>
              <a:t>17-55</a:t>
            </a:r>
            <a:endParaRPr/>
          </a:p>
          <a:p>
            <a:pPr algn="ctr">
              <a:defRPr/>
            </a:pPr>
            <a:r>
              <a:rPr lang="ru-RU" sz="1800" b="1" i="1" dirty="0">
                <a:solidFill>
                  <a:srgbClr val="002060"/>
                </a:solidFill>
                <a:latin typeface="PT Astra Serif"/>
                <a:ea typeface="PT Astra Serif"/>
              </a:rPr>
              <a:t>«О БЮДЖЕТЕ </a:t>
            </a:r>
            <a:r>
              <a:rPr lang="ru-RU" sz="1800" b="1" i="1" dirty="0" smtClean="0">
                <a:solidFill>
                  <a:srgbClr val="002060"/>
                </a:solidFill>
                <a:latin typeface="PT Astra Serif"/>
                <a:ea typeface="PT Astra Serif"/>
              </a:rPr>
              <a:t>ГРАЧЕВСКОГО </a:t>
            </a:r>
            <a:endParaRPr/>
          </a:p>
          <a:p>
            <a:pPr algn="ctr">
              <a:defRPr/>
            </a:pPr>
            <a:r>
              <a:rPr lang="ru-RU" sz="1800" b="1" i="1" dirty="0">
                <a:solidFill>
                  <a:srgbClr val="002060"/>
                </a:solidFill>
                <a:latin typeface="PT Astra Serif"/>
                <a:ea typeface="PT Astra Serif"/>
              </a:rPr>
              <a:t>МУНИЦИПАЛЬНОГО ОБРАЗОВАНИЯ </a:t>
            </a:r>
            <a:endParaRPr/>
          </a:p>
          <a:p>
            <a:pPr algn="ctr">
              <a:defRPr/>
            </a:pPr>
            <a:r>
              <a:rPr lang="ru-RU" sz="1800" b="1" i="1" dirty="0">
                <a:solidFill>
                  <a:srgbClr val="002060"/>
                </a:solidFill>
                <a:latin typeface="PT Astra Serif"/>
                <a:ea typeface="PT Astra Serif"/>
              </a:rPr>
              <a:t>ПЕТРОВСКОГО МУНИЦИПАЛЬНОГО РАЙОНА</a:t>
            </a:r>
            <a:endParaRPr/>
          </a:p>
          <a:p>
            <a:pPr algn="ctr">
              <a:defRPr/>
            </a:pPr>
            <a:r>
              <a:rPr lang="ru-RU" sz="1800" b="1" i="1" dirty="0">
                <a:solidFill>
                  <a:srgbClr val="002060"/>
                </a:solidFill>
                <a:latin typeface="PT Astra Serif"/>
                <a:ea typeface="PT Astra Serif"/>
              </a:rPr>
              <a:t>САРАТОВСКОЙ ОБЛАСТИ НА </a:t>
            </a:r>
            <a:r>
              <a:rPr lang="ru-RU" sz="1800" b="1" i="1" dirty="0" smtClean="0">
                <a:solidFill>
                  <a:srgbClr val="002060"/>
                </a:solidFill>
                <a:latin typeface="PT Astra Serif"/>
                <a:ea typeface="PT Astra Serif"/>
                <a:cs typeface="Times New Roman"/>
              </a:rPr>
              <a:t>2025</a:t>
            </a:r>
            <a:r>
              <a:rPr lang="ru-RU" sz="1800" b="1" i="1" dirty="0" smtClean="0">
                <a:solidFill>
                  <a:srgbClr val="002060"/>
                </a:solidFill>
                <a:latin typeface="PT Astra Serif"/>
                <a:ea typeface="PT Astra Serif"/>
              </a:rPr>
              <a:t> </a:t>
            </a:r>
            <a:r>
              <a:rPr lang="ru-RU" sz="1800" b="1" i="1" dirty="0">
                <a:solidFill>
                  <a:srgbClr val="002060"/>
                </a:solidFill>
                <a:latin typeface="PT Astra Serif"/>
                <a:ea typeface="PT Astra Serif"/>
              </a:rPr>
              <a:t>ГОД </a:t>
            </a:r>
            <a:endParaRPr/>
          </a:p>
          <a:p>
            <a:pPr algn="ctr">
              <a:defRPr/>
            </a:pPr>
            <a:r>
              <a:rPr lang="ru-RU" sz="1800" b="1" i="1" dirty="0">
                <a:solidFill>
                  <a:srgbClr val="002060"/>
                </a:solidFill>
                <a:latin typeface="PT Astra Serif"/>
                <a:ea typeface="PT Astra Serif"/>
              </a:rPr>
              <a:t>И НА ПЛАНОВЫЙ ПЕРИОД </a:t>
            </a:r>
            <a:r>
              <a:rPr lang="ru-RU" sz="1800" b="1" i="1" dirty="0" smtClean="0">
                <a:solidFill>
                  <a:srgbClr val="002060"/>
                </a:solidFill>
                <a:latin typeface="PT Astra Serif"/>
                <a:ea typeface="PT Astra Serif"/>
                <a:cs typeface="Times New Roman"/>
              </a:rPr>
              <a:t>2026</a:t>
            </a:r>
            <a:r>
              <a:rPr lang="ru-RU" sz="1800" b="1" i="1" dirty="0" smtClean="0">
                <a:solidFill>
                  <a:srgbClr val="002060"/>
                </a:solidFill>
                <a:latin typeface="PT Astra Serif"/>
                <a:ea typeface="PT Astra Serif"/>
                <a:cs typeface="Arial"/>
              </a:rPr>
              <a:t> </a:t>
            </a:r>
            <a:r>
              <a:rPr lang="ru-RU" sz="1800" b="1" i="1" dirty="0">
                <a:solidFill>
                  <a:srgbClr val="002060"/>
                </a:solidFill>
                <a:latin typeface="PT Astra Serif"/>
                <a:ea typeface="PT Astra Serif"/>
                <a:cs typeface="Arial"/>
              </a:rPr>
              <a:t>И </a:t>
            </a:r>
            <a:r>
              <a:rPr lang="ru-RU" sz="1800" b="1" i="1" dirty="0" smtClean="0">
                <a:solidFill>
                  <a:srgbClr val="002060"/>
                </a:solidFill>
                <a:latin typeface="PT Astra Serif"/>
                <a:ea typeface="PT Astra Serif"/>
                <a:cs typeface="Times New Roman"/>
              </a:rPr>
              <a:t>2027 </a:t>
            </a:r>
            <a:r>
              <a:rPr lang="ru-RU" sz="1800" b="1" i="1" dirty="0">
                <a:solidFill>
                  <a:srgbClr val="002060"/>
                </a:solidFill>
                <a:latin typeface="PT Astra Serif"/>
                <a:ea typeface="PT Astra Serif"/>
              </a:rPr>
              <a:t>ГОДОВ»</a:t>
            </a:r>
            <a:endParaRPr lang="ru-RU" sz="1800" b="1" dirty="0">
              <a:solidFill>
                <a:srgbClr val="0070C0"/>
              </a:solidFill>
              <a:latin typeface="PT Astra Serif"/>
              <a:ea typeface="PT Astra Serif"/>
            </a:endParaRPr>
          </a:p>
        </p:txBody>
      </p:sp>
      <p:pic>
        <p:nvPicPr>
          <p:cNvPr id="6" name="Рисунок 5" descr="http://grachadm.petrovsk.sarmo.ru/foto/fotoalbom/IMG_1095.JPG"/>
          <p:cNvPicPr/>
          <p:nvPr/>
        </p:nvPicPr>
        <p:blipFill>
          <a:blip r:embed="rId3"/>
          <a:stretch/>
        </p:blipFill>
        <p:spPr bwMode="auto">
          <a:xfrm>
            <a:off x="785786" y="5214519"/>
            <a:ext cx="3357586" cy="1643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grachadm.petrovsk.sarmo.ru/foto/fotoalbom/IMG_1086.JPG"/>
          <p:cNvPicPr/>
          <p:nvPr/>
        </p:nvPicPr>
        <p:blipFill>
          <a:blip r:embed="rId4"/>
          <a:stretch/>
        </p:blipFill>
        <p:spPr bwMode="auto">
          <a:xfrm>
            <a:off x="4786314" y="5214519"/>
            <a:ext cx="3429024" cy="1643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4="http://schemas.microsoft.com/office/powerpoint/2010/main" Requires="p14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214290"/>
            <a:ext cx="78581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СТРУКТУРА РАСХОДОВ БЮДЖЕТА </a:t>
            </a:r>
            <a:br>
              <a:rPr lang="ru-RU" b="1" dirty="0" smtClean="0"/>
            </a:br>
            <a:r>
              <a:rPr lang="ru-RU" b="1" dirty="0" smtClean="0"/>
              <a:t>ГРАЧЕВСКОГО МУНИЦИПАЛЬНОГО ОБРАЗОВАНИЯ НА 2025 ГОД И НА ПЛАНОВЫЙ ПЕРИОД 2026 И 2027 ГОДОВ (%)</a:t>
            </a:r>
            <a:endParaRPr lang="ru-RU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714348" y="1357298"/>
          <a:ext cx="8143932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00034" y="142852"/>
            <a:ext cx="8229600" cy="1008112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1800" b="1" dirty="0">
                <a:solidFill>
                  <a:srgbClr val="FFFF00"/>
                </a:solidFill>
                <a:highlight>
                  <a:srgbClr val="0000FF"/>
                </a:highlight>
                <a:latin typeface="PT Astra Serif"/>
                <a:ea typeface="PT Astra Serif"/>
              </a:rPr>
              <a:t>МЕЮБЮДЖЕТНЫЕ ТРАНСФЕРТЫ НА ВЫПОЛНЕНИЕ ПЕРЕДАННЫХ ПОЛНОМОЧИЙ В БЮДЖЕТ ПЕТРОВСКОГО МУНИЦИПАЛЬНОГО РАЙОНА В </a:t>
            </a:r>
            <a:r>
              <a:rPr lang="ru-RU" sz="1800" b="1" dirty="0" smtClean="0">
                <a:solidFill>
                  <a:srgbClr val="FFFF00"/>
                </a:solidFill>
                <a:highlight>
                  <a:srgbClr val="0000FF"/>
                </a:highlight>
                <a:latin typeface="PT Astra Serif"/>
                <a:ea typeface="PT Astra Serif"/>
              </a:rPr>
              <a:t>2025 </a:t>
            </a:r>
            <a:r>
              <a:rPr lang="ru-RU" sz="1800" b="1" dirty="0">
                <a:solidFill>
                  <a:srgbClr val="FFFF00"/>
                </a:solidFill>
                <a:highlight>
                  <a:srgbClr val="0000FF"/>
                </a:highlight>
                <a:latin typeface="PT Astra Serif"/>
                <a:ea typeface="PT Astra Serif"/>
              </a:rPr>
              <a:t>ГОДУ И НА ПЛАНОВЫЙ ПЕРИОД </a:t>
            </a:r>
            <a:r>
              <a:rPr lang="ru-RU" sz="1800" b="1" dirty="0" smtClean="0">
                <a:solidFill>
                  <a:srgbClr val="FFFF00"/>
                </a:solidFill>
                <a:highlight>
                  <a:srgbClr val="0000FF"/>
                </a:highlight>
                <a:latin typeface="PT Astra Serif"/>
                <a:ea typeface="PT Astra Serif"/>
              </a:rPr>
              <a:t>2026 </a:t>
            </a:r>
            <a:r>
              <a:rPr lang="ru-RU" sz="1800" b="1" dirty="0">
                <a:solidFill>
                  <a:srgbClr val="FFFF00"/>
                </a:solidFill>
                <a:highlight>
                  <a:srgbClr val="0000FF"/>
                </a:highlight>
                <a:latin typeface="PT Astra Serif"/>
                <a:ea typeface="PT Astra Serif"/>
              </a:rPr>
              <a:t>И </a:t>
            </a:r>
            <a:r>
              <a:rPr lang="ru-RU" sz="1800" b="1" dirty="0" smtClean="0">
                <a:solidFill>
                  <a:srgbClr val="FFFF00"/>
                </a:solidFill>
                <a:highlight>
                  <a:srgbClr val="0000FF"/>
                </a:highlight>
                <a:latin typeface="PT Astra Serif"/>
                <a:ea typeface="PT Astra Serif"/>
              </a:rPr>
              <a:t>2027 </a:t>
            </a:r>
            <a:r>
              <a:rPr lang="ru-RU" sz="1800" b="1" dirty="0">
                <a:solidFill>
                  <a:srgbClr val="FFFF00"/>
                </a:solidFill>
                <a:highlight>
                  <a:srgbClr val="0000FF"/>
                </a:highlight>
                <a:latin typeface="PT Astra Serif"/>
                <a:ea typeface="PT Astra Serif"/>
              </a:rPr>
              <a:t>ГОДЫ</a:t>
            </a:r>
            <a:endParaRPr sz="1800" b="1">
              <a:solidFill>
                <a:srgbClr val="FFFF00"/>
              </a:solidFill>
              <a:highlight>
                <a:srgbClr val="0000FF"/>
              </a:highlight>
              <a:latin typeface="PT Astra Serif"/>
              <a:ea typeface="PT Astra Serif"/>
            </a:endParaRPr>
          </a:p>
        </p:txBody>
      </p:sp>
      <p:graphicFrame>
        <p:nvGraphicFramePr>
          <p:cNvPr id="20" name="Содержимое 19"/>
          <p:cNvGraphicFramePr>
            <a:graphicFrameLocks noGrp="1"/>
          </p:cNvGraphicFramePr>
          <p:nvPr>
            <p:ph idx="1"/>
          </p:nvPr>
        </p:nvGraphicFramePr>
        <p:xfrm>
          <a:off x="285720" y="1214423"/>
          <a:ext cx="8643998" cy="4818198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4211701"/>
                <a:gridCol w="1449793"/>
                <a:gridCol w="1489867"/>
                <a:gridCol w="1492637"/>
              </a:tblGrid>
              <a:tr h="87723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800" dirty="0" smtClean="0">
                        <a:latin typeface="PT Astra Serif"/>
                        <a:ea typeface="PT Astra Serif"/>
                      </a:endParaRPr>
                    </a:p>
                    <a:p>
                      <a:pPr algn="ctr">
                        <a:defRPr/>
                      </a:pPr>
                      <a:r>
                        <a:rPr lang="ru-RU" sz="1800" dirty="0" smtClean="0">
                          <a:latin typeface="PT Astra Serif"/>
                          <a:ea typeface="PT Astra Serif"/>
                        </a:rPr>
                        <a:t>полномочия</a:t>
                      </a:r>
                      <a:endParaRPr lang="ru-RU" sz="1800" dirty="0">
                        <a:latin typeface="PT Astra Serif"/>
                        <a:ea typeface="PT Astra Serif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800" dirty="0">
                          <a:latin typeface="PT Astra Serif"/>
                          <a:ea typeface="PT Astra Serif"/>
                        </a:rPr>
                        <a:t>План на </a:t>
                      </a:r>
                      <a:r>
                        <a:rPr lang="ru-RU" sz="1800" dirty="0" smtClean="0">
                          <a:latin typeface="PT Astra Serif"/>
                          <a:ea typeface="PT Astra Serif"/>
                        </a:rPr>
                        <a:t>2025 </a:t>
                      </a:r>
                      <a:r>
                        <a:rPr lang="ru-RU" sz="1800" dirty="0">
                          <a:latin typeface="PT Astra Serif"/>
                          <a:ea typeface="PT Astra Serif"/>
                        </a:rPr>
                        <a:t>год (тыс.руб.)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800" dirty="0">
                          <a:latin typeface="PT Astra Serif"/>
                          <a:ea typeface="PT Astra Serif"/>
                        </a:rPr>
                        <a:t>План на </a:t>
                      </a:r>
                      <a:r>
                        <a:rPr lang="ru-RU" sz="1800" dirty="0" smtClean="0">
                          <a:latin typeface="PT Astra Serif"/>
                          <a:ea typeface="PT Astra Serif"/>
                        </a:rPr>
                        <a:t>2026 </a:t>
                      </a:r>
                      <a:r>
                        <a:rPr lang="ru-RU" sz="1800" dirty="0">
                          <a:latin typeface="PT Astra Serif"/>
                          <a:ea typeface="PT Astra Serif"/>
                        </a:rPr>
                        <a:t>год (тыс.руб.)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800" dirty="0">
                          <a:latin typeface="PT Astra Serif"/>
                          <a:ea typeface="PT Astra Serif"/>
                        </a:rPr>
                        <a:t>План на </a:t>
                      </a:r>
                      <a:r>
                        <a:rPr lang="ru-RU" sz="1800" dirty="0" smtClean="0">
                          <a:latin typeface="PT Astra Serif"/>
                          <a:ea typeface="PT Astra Serif"/>
                        </a:rPr>
                        <a:t>2027 </a:t>
                      </a:r>
                      <a:r>
                        <a:rPr lang="ru-RU" sz="1800" dirty="0">
                          <a:latin typeface="PT Astra Serif"/>
                          <a:ea typeface="PT Astra Serif"/>
                        </a:rPr>
                        <a:t>год (тыс.руб.)</a:t>
                      </a:r>
                    </a:p>
                  </a:txBody>
                  <a:tcPr/>
                </a:tc>
              </a:tr>
              <a:tr h="1140399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800" i="0" dirty="0">
                          <a:latin typeface="PT Astra Serif"/>
                          <a:ea typeface="PT Astra Serif"/>
                        </a:rPr>
                        <a:t>Выполнение полномочий по формированию, исполнению  и осуществлению контроля бюджета муниципального образования</a:t>
                      </a:r>
                      <a:endParaRPr lang="ru-RU" sz="1800" b="0" i="0" dirty="0">
                        <a:solidFill>
                          <a:schemeClr val="tx1"/>
                        </a:solidFill>
                        <a:latin typeface="PT Astra Serif"/>
                        <a:ea typeface="PT Astra Serif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800" i="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72,0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800" i="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75,0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800" i="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78,0</a:t>
                      </a:r>
                      <a:endParaRPr/>
                    </a:p>
                  </a:txBody>
                  <a:tcPr/>
                </a:tc>
              </a:tr>
              <a:tr h="877230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800" i="0" dirty="0">
                          <a:latin typeface="PT Astra Serif"/>
                          <a:ea typeface="PT Astra Serif"/>
                        </a:rPr>
                        <a:t>Выполнение полномочий по осуществлению внешнего муниципального финансового контроля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800" i="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131,2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800" i="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136,5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800" i="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142,0</a:t>
                      </a:r>
                      <a:endParaRPr/>
                    </a:p>
                  </a:txBody>
                  <a:tcPr/>
                </a:tc>
              </a:tr>
              <a:tr h="131584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defRPr/>
                      </a:pPr>
                      <a:r>
                        <a:rPr lang="ru-RU" sz="1800" i="0" dirty="0">
                          <a:latin typeface="PT Astra Serif"/>
                          <a:ea typeface="PT Astra Serif"/>
                          <a:cs typeface="Times New Roman"/>
                        </a:rPr>
                        <a:t>Выполнение полномочий по ведению бухгалтерского учета финансово – хозяйственной деятельности администрации поселения и (или) казенных учреждений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800" i="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400,3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800" i="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416,3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800" i="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433,0</a:t>
                      </a:r>
                      <a:endParaRPr/>
                    </a:p>
                  </a:txBody>
                  <a:tcPr/>
                </a:tc>
              </a:tr>
              <a:tr h="42907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defRPr/>
                      </a:pPr>
                      <a:r>
                        <a:rPr lang="ru-RU" sz="1800" b="1" i="0" dirty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ИТОГО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800" b="1" i="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603,5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800" b="1" i="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627,8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800" b="1" i="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653,0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4="http://schemas.microsoft.com/office/powerpoint/2010/main" Requires="p14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1071546"/>
            <a:ext cx="8229600" cy="571504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4000" b="1">
                <a:solidFill>
                  <a:srgbClr val="FFC000"/>
                </a:solidFill>
              </a:rPr>
              <a:t>КОНТАКТНАЯ ИНФОРМАЦИЯ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5508104" y="5013176"/>
            <a:ext cx="3168351" cy="1278494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6" name="Содержимое 2"/>
          <p:cNvSpPr>
            <a:spLocks noGrp="1"/>
          </p:cNvSpPr>
          <p:nvPr>
            <p:ph idx="1"/>
          </p:nvPr>
        </p:nvSpPr>
        <p:spPr bwMode="auto">
          <a:xfrm>
            <a:off x="502920" y="1571612"/>
            <a:ext cx="8183880" cy="4500594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PT Astra Serif"/>
                <a:ea typeface="PT Astra Serif"/>
              </a:rPr>
              <a:t>Адрес: </a:t>
            </a:r>
            <a:r>
              <a:rPr lang="ru-RU" sz="2800" b="1" dirty="0">
                <a:solidFill>
                  <a:srgbClr val="C00000"/>
                </a:solidFill>
                <a:latin typeface="PT Astra Serif"/>
                <a:ea typeface="PT Astra Serif"/>
              </a:rPr>
              <a:t>Саратовская область, Петровский район, </a:t>
            </a:r>
            <a:endParaRPr/>
          </a:p>
          <a:p>
            <a:pPr>
              <a:buNone/>
              <a:defRPr/>
            </a:pPr>
            <a:r>
              <a:rPr lang="ru-RU" sz="2800" b="1" dirty="0">
                <a:solidFill>
                  <a:srgbClr val="C00000"/>
                </a:solidFill>
                <a:latin typeface="PT Astra Serif"/>
                <a:ea typeface="PT Astra Serif"/>
              </a:rPr>
              <a:t>село Грачевка, ул. Мира, д. 18 А</a:t>
            </a:r>
            <a:endParaRPr/>
          </a:p>
          <a:p>
            <a:pPr>
              <a:buNone/>
              <a:defRPr/>
            </a:pPr>
            <a:endParaRPr lang="ru-RU" sz="2800" b="1" dirty="0">
              <a:solidFill>
                <a:srgbClr val="C00000"/>
              </a:solidFill>
              <a:latin typeface="PT Astra Serif"/>
              <a:ea typeface="PT Astra Serif"/>
            </a:endParaRPr>
          </a:p>
          <a:p>
            <a:pPr>
              <a:buNone/>
              <a:defRPr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PT Astra Serif"/>
                <a:ea typeface="PT Astra Serif"/>
              </a:rPr>
              <a:t>Телефон: </a:t>
            </a:r>
            <a:r>
              <a:rPr lang="ru-RU" sz="2800" b="1" dirty="0">
                <a:solidFill>
                  <a:srgbClr val="C00000"/>
                </a:solidFill>
                <a:latin typeface="PT Astra Serif"/>
                <a:ea typeface="PT Astra Serif"/>
              </a:rPr>
              <a:t>8(84555)52-6-48</a:t>
            </a:r>
            <a:endParaRPr/>
          </a:p>
          <a:p>
            <a:pPr>
              <a:buNone/>
              <a:defRPr/>
            </a:pPr>
            <a:endParaRPr lang="ru-RU" sz="2800" b="1" dirty="0">
              <a:solidFill>
                <a:srgbClr val="C00000"/>
              </a:solidFill>
              <a:latin typeface="PT Astra Serif"/>
              <a:ea typeface="PT Astra Serif"/>
            </a:endParaRPr>
          </a:p>
          <a:p>
            <a:pPr>
              <a:buNone/>
              <a:defRPr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PT Astra Serif"/>
                <a:ea typeface="PT Astra Serif"/>
              </a:rPr>
              <a:t>Факс: </a:t>
            </a:r>
            <a:r>
              <a:rPr lang="ru-RU" sz="2800" b="1" dirty="0">
                <a:solidFill>
                  <a:srgbClr val="C00000"/>
                </a:solidFill>
                <a:latin typeface="PT Astra Serif"/>
                <a:ea typeface="PT Astra Serif"/>
              </a:rPr>
              <a:t>8(84555)52-6-48</a:t>
            </a:r>
            <a:endParaRPr/>
          </a:p>
          <a:p>
            <a:pPr>
              <a:buNone/>
              <a:defRPr/>
            </a:pPr>
            <a:endParaRPr lang="ru-RU" sz="2800" b="1" dirty="0">
              <a:solidFill>
                <a:srgbClr val="C00000"/>
              </a:solidFill>
              <a:latin typeface="PT Astra Serif"/>
              <a:ea typeface="PT Astra Serif"/>
            </a:endParaRPr>
          </a:p>
          <a:p>
            <a:pPr>
              <a:buNone/>
              <a:defRPr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PT Astra Serif"/>
                <a:ea typeface="PT Astra Serif"/>
              </a:rPr>
              <a:t>E-mail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PT Astra Serif"/>
                <a:ea typeface="PT Astra Serif"/>
              </a:rPr>
              <a:t>: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PT Astra Serif"/>
                <a:ea typeface="PT Astra Serif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PT Astra Serif"/>
                <a:ea typeface="PT Astra Serif"/>
              </a:rPr>
              <a:t>grachmotb@yandex.ru </a:t>
            </a:r>
            <a:endParaRPr lang="ru-RU" sz="2800" b="1" dirty="0">
              <a:solidFill>
                <a:srgbClr val="C00000"/>
              </a:solidFill>
              <a:latin typeface="PT Astra Serif"/>
              <a:ea typeface="PT Astra Serif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4="http://schemas.microsoft.com/office/powerpoint/2010/main" Requires="p14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67544" y="260648"/>
            <a:ext cx="8229600" cy="936104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600" b="1">
                <a:latin typeface="PT Astra Serif"/>
                <a:ea typeface="PT Astra Serif"/>
              </a:rPr>
              <a:t>ОСНОВНЫЕ ПОНЯТИЯ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500034" y="1214422"/>
            <a:ext cx="8229600" cy="5328591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>
              <a:defRPr/>
            </a:pPr>
            <a:r>
              <a:rPr lang="ru-RU" sz="2900" dirty="0">
                <a:solidFill>
                  <a:srgbClr val="FF0000"/>
                </a:solidFill>
                <a:latin typeface="PT Astra Serif"/>
                <a:ea typeface="PT Astra Serif"/>
              </a:rPr>
              <a:t>Бюджет</a:t>
            </a:r>
            <a:r>
              <a:rPr lang="ru-RU" sz="2900" dirty="0">
                <a:solidFill>
                  <a:srgbClr val="FFC000"/>
                </a:solidFill>
                <a:latin typeface="PT Astra Serif"/>
                <a:ea typeface="PT Astra Serif"/>
              </a:rPr>
              <a:t> </a:t>
            </a:r>
            <a:r>
              <a:rPr lang="ru-RU" sz="2900" dirty="0">
                <a:latin typeface="PT Astra Serif"/>
                <a:ea typeface="PT Astra Serif"/>
              </a:rPr>
              <a:t>-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самоуправления;</a:t>
            </a:r>
            <a:endParaRPr/>
          </a:p>
          <a:p>
            <a:pPr algn="just">
              <a:defRPr/>
            </a:pPr>
            <a:r>
              <a:rPr lang="ru-RU" sz="2900" dirty="0">
                <a:solidFill>
                  <a:srgbClr val="FF0000"/>
                </a:solidFill>
                <a:latin typeface="PT Astra Serif"/>
                <a:ea typeface="PT Astra Serif"/>
              </a:rPr>
              <a:t>Доходы бюджета </a:t>
            </a:r>
            <a:r>
              <a:rPr lang="ru-RU" sz="2900" dirty="0">
                <a:latin typeface="PT Astra Serif"/>
                <a:ea typeface="PT Astra Serif"/>
              </a:rPr>
              <a:t>- поступающие в бюджет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бюджета;</a:t>
            </a:r>
            <a:endParaRPr/>
          </a:p>
          <a:p>
            <a:pPr algn="just">
              <a:defRPr/>
            </a:pPr>
            <a:r>
              <a:rPr lang="ru-RU" sz="2900" dirty="0">
                <a:solidFill>
                  <a:srgbClr val="FF0000"/>
                </a:solidFill>
                <a:latin typeface="PT Astra Serif"/>
                <a:ea typeface="PT Astra Serif"/>
              </a:rPr>
              <a:t>Расходы бюджета </a:t>
            </a:r>
            <a:r>
              <a:rPr lang="ru-RU" sz="2900" dirty="0">
                <a:latin typeface="PT Astra Serif"/>
                <a:ea typeface="PT Astra Serif"/>
              </a:rPr>
              <a:t>- выплачиваемые из бюджета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бюджета;</a:t>
            </a:r>
            <a:endParaRPr/>
          </a:p>
          <a:p>
            <a:pPr algn="just">
              <a:defRPr/>
            </a:pPr>
            <a:r>
              <a:rPr lang="ru-RU" sz="2900" dirty="0">
                <a:solidFill>
                  <a:srgbClr val="FF0000"/>
                </a:solidFill>
                <a:latin typeface="PT Astra Serif"/>
                <a:ea typeface="PT Astra Serif"/>
              </a:rPr>
              <a:t>Дефицит бюджета </a:t>
            </a:r>
            <a:r>
              <a:rPr lang="ru-RU" sz="2900" dirty="0">
                <a:latin typeface="PT Astra Serif"/>
                <a:ea typeface="PT Astra Serif"/>
              </a:rPr>
              <a:t>- превышение расходов бюджета над его доходами;</a:t>
            </a:r>
            <a:endParaRPr/>
          </a:p>
          <a:p>
            <a:pPr algn="just">
              <a:defRPr/>
            </a:pPr>
            <a:r>
              <a:rPr lang="ru-RU" sz="2900" dirty="0" err="1">
                <a:solidFill>
                  <a:srgbClr val="FF0000"/>
                </a:solidFill>
                <a:latin typeface="PT Astra Serif"/>
                <a:ea typeface="PT Astra Serif"/>
              </a:rPr>
              <a:t>Профицит</a:t>
            </a:r>
            <a:r>
              <a:rPr lang="ru-RU" sz="2900" dirty="0">
                <a:solidFill>
                  <a:srgbClr val="FF0000"/>
                </a:solidFill>
                <a:latin typeface="PT Astra Serif"/>
                <a:ea typeface="PT Astra Serif"/>
              </a:rPr>
              <a:t> бюджета </a:t>
            </a:r>
            <a:r>
              <a:rPr lang="ru-RU" sz="2900" dirty="0">
                <a:latin typeface="PT Astra Serif"/>
                <a:ea typeface="PT Astra Serif"/>
              </a:rPr>
              <a:t>- превышение доходов бюджета над его расходами;</a:t>
            </a:r>
            <a:endParaRPr/>
          </a:p>
          <a:p>
            <a:pPr algn="just">
              <a:defRPr/>
            </a:pPr>
            <a:r>
              <a:rPr lang="ru-RU" sz="2900" dirty="0">
                <a:solidFill>
                  <a:srgbClr val="FF0000"/>
                </a:solidFill>
                <a:latin typeface="PT Astra Serif"/>
                <a:ea typeface="PT Astra Serif"/>
              </a:rPr>
              <a:t>Дотации</a:t>
            </a:r>
            <a:r>
              <a:rPr lang="ru-RU" sz="2900" dirty="0">
                <a:latin typeface="PT Astra Serif"/>
                <a:ea typeface="PT Astra Serif"/>
              </a:rPr>
              <a:t> - межбюджетные трансферты, предоставляемые на безвозмездной и безвозвратной основе без установления направлений их использования;</a:t>
            </a:r>
            <a:endParaRPr/>
          </a:p>
          <a:p>
            <a:pPr algn="just">
              <a:defRPr/>
            </a:pPr>
            <a:r>
              <a:rPr lang="ru-RU" sz="2900" dirty="0">
                <a:solidFill>
                  <a:srgbClr val="FF0000"/>
                </a:solidFill>
                <a:latin typeface="PT Astra Serif"/>
                <a:ea typeface="PT Astra Serif"/>
              </a:rPr>
              <a:t>Межбюджетные трансферты </a:t>
            </a:r>
            <a:r>
              <a:rPr lang="ru-RU" sz="2900" dirty="0">
                <a:latin typeface="PT Astra Serif"/>
                <a:ea typeface="PT Astra Serif"/>
              </a:rPr>
              <a:t>- средства, предоставляемые одним бюджетом бюджетной системы Российской Федерации другому бюджету бюджетной системы Российской Федерации.</a:t>
            </a:r>
            <a:endParaRPr/>
          </a:p>
          <a:p>
            <a:pPr algn="just">
              <a:defRPr/>
            </a:pPr>
            <a:endParaRPr lang="ru-RU" dirty="0">
              <a:latin typeface="PT Astra Serif"/>
              <a:ea typeface="PT Astra Serif"/>
            </a:endParaRPr>
          </a:p>
          <a:p>
            <a:pPr>
              <a:buNone/>
              <a:defRPr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4="http://schemas.microsoft.com/office/powerpoint/2010/main" Requires="p14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214282" y="214290"/>
            <a:ext cx="8640960" cy="93610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 fontScale="90000"/>
          </a:bodyPr>
          <a:lstStyle/>
          <a:p>
            <a:pPr algn="ctr">
              <a:defRPr/>
            </a:pPr>
            <a:r>
              <a:rPr lang="ru-RU" sz="2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PT Astra Serif"/>
                <a:ea typeface="PT Astra Serif"/>
              </a:rPr>
              <a:t>ОСНОВНЫЕ ПАРАМЕТРЫ БЮДЖЕТА </a:t>
            </a:r>
            <a:r>
              <a:rPr lang="ru-RU" sz="20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PT Astra Serif"/>
                <a:ea typeface="PT Astra Serif"/>
              </a:rPr>
              <a:t/>
            </a:r>
            <a:br>
              <a:rPr lang="ru-RU" sz="20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PT Astra Serif"/>
                <a:ea typeface="PT Astra Serif"/>
              </a:rPr>
            </a:br>
            <a:r>
              <a:rPr lang="ru-RU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PT Astra Serif"/>
                <a:ea typeface="PT Astra Serif"/>
              </a:rPr>
              <a:t>ГРАЧЕВСКОГО</a:t>
            </a:r>
            <a:r>
              <a:rPr lang="ru-RU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PT Astra Serif"/>
                <a:ea typeface="PT Astra Serif"/>
              </a:rPr>
              <a:t> </a:t>
            </a:r>
            <a:r>
              <a:rPr lang="ru-RU" sz="20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PT Astra Serif"/>
                <a:ea typeface="PT Astra Serif"/>
              </a:rPr>
              <a:t>МУНИЦИПАЛЬНОГО ОБРАЗОВАНИЯ </a:t>
            </a:r>
            <a:br>
              <a:rPr lang="ru-RU" sz="20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PT Astra Serif"/>
                <a:ea typeface="PT Astra Serif"/>
              </a:rPr>
            </a:br>
            <a:r>
              <a:rPr lang="ru-RU" sz="20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PT Astra Serif"/>
                <a:ea typeface="PT Astra Serif"/>
              </a:rPr>
              <a:t>НА </a:t>
            </a:r>
            <a:r>
              <a:rPr lang="ru-RU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PT Astra Serif"/>
                <a:ea typeface="PT Astra Serif"/>
                <a:cs typeface="Times New Roman"/>
              </a:rPr>
              <a:t>2025</a:t>
            </a:r>
            <a:r>
              <a:rPr lang="ru-RU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PT Astra Serif"/>
                <a:ea typeface="PT Astra Serif"/>
              </a:rPr>
              <a:t> </a:t>
            </a:r>
            <a:r>
              <a:rPr lang="ru-RU" sz="20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PT Astra Serif"/>
                <a:ea typeface="PT Astra Serif"/>
              </a:rPr>
              <a:t>ГОД  И НА ПЛАНОВЫЙ ПЕРИОД </a:t>
            </a:r>
            <a:r>
              <a:rPr lang="ru-RU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PT Astra Serif"/>
                <a:ea typeface="PT Astra Serif"/>
                <a:cs typeface="Times New Roman"/>
              </a:rPr>
              <a:t>2026 </a:t>
            </a:r>
            <a:r>
              <a:rPr lang="ru-RU" sz="20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PT Astra Serif"/>
                <a:ea typeface="PT Astra Serif"/>
                <a:cs typeface="Arial"/>
              </a:rPr>
              <a:t>И </a:t>
            </a:r>
            <a:r>
              <a:rPr lang="ru-RU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PT Astra Serif"/>
                <a:ea typeface="PT Astra Serif"/>
                <a:cs typeface="Times New Roman"/>
              </a:rPr>
              <a:t>2027 </a:t>
            </a:r>
            <a:r>
              <a:rPr lang="ru-RU" sz="20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PT Astra Serif"/>
                <a:ea typeface="PT Astra Serif"/>
              </a:rPr>
              <a:t>ГОДОВ</a:t>
            </a:r>
            <a:br>
              <a:rPr lang="ru-RU" sz="20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PT Astra Serif"/>
                <a:ea typeface="PT Astra Serif"/>
              </a:rPr>
            </a:br>
            <a:r>
              <a:rPr lang="ru-RU" sz="2000" b="1" i="1" dirty="0">
                <a:solidFill>
                  <a:schemeClr val="accent1">
                    <a:lumMod val="40000"/>
                    <a:lumOff val="60000"/>
                  </a:schemeClr>
                </a:solidFill>
                <a:latin typeface="PT Astra Serif"/>
                <a:ea typeface="PT Astra Serif"/>
              </a:rPr>
              <a:t>(тыс. руб.) </a:t>
            </a:r>
            <a:endParaRPr lang="ru-RU" sz="2000" dirty="0">
              <a:solidFill>
                <a:schemeClr val="accent1">
                  <a:lumMod val="40000"/>
                  <a:lumOff val="60000"/>
                </a:schemeClr>
              </a:solidFill>
              <a:latin typeface="PT Astra Serif"/>
              <a:ea typeface="PT Astra Serif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8239" y="1191538"/>
          <a:ext cx="8856985" cy="54058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9170"/>
                <a:gridCol w="1166403"/>
                <a:gridCol w="1098156"/>
                <a:gridCol w="1307550"/>
                <a:gridCol w="1208474"/>
                <a:gridCol w="1197232"/>
              </a:tblGrid>
              <a:tr h="617402"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 dirty="0">
                          <a:latin typeface="PT Astra Serif"/>
                          <a:ea typeface="PT Astra Serif"/>
                          <a:cs typeface="Times New Roman"/>
                        </a:rPr>
                        <a:t>Показатели</a:t>
                      </a:r>
                      <a:endParaRPr lang="ru-RU" sz="1800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 Отчет              </a:t>
                      </a:r>
                      <a:r>
                        <a:rPr lang="ru-RU" sz="1400" b="1" dirty="0" smtClean="0">
                          <a:latin typeface="PT Astra Serif"/>
                          <a:ea typeface="PT Astra Serif"/>
                          <a:cs typeface="Times New Roman"/>
                        </a:rPr>
                        <a:t>2023 </a:t>
                      </a: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год </a:t>
                      </a:r>
                      <a:endParaRPr lang="ru-RU" sz="1400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Оценка                   </a:t>
                      </a:r>
                      <a:r>
                        <a:rPr lang="ru-RU" sz="1400" b="1" dirty="0" smtClean="0">
                          <a:latin typeface="PT Astra Serif"/>
                          <a:ea typeface="PT Astra Serif"/>
                          <a:cs typeface="Times New Roman"/>
                        </a:rPr>
                        <a:t>2024 </a:t>
                      </a: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год</a:t>
                      </a:r>
                      <a:endParaRPr lang="ru-RU" sz="1400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План </a:t>
                      </a:r>
                      <a:endParaRPr/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 smtClean="0">
                          <a:latin typeface="PT Astra Serif"/>
                          <a:ea typeface="PT Astra Serif"/>
                          <a:cs typeface="Times New Roman"/>
                        </a:rPr>
                        <a:t>2025 </a:t>
                      </a: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год</a:t>
                      </a:r>
                      <a:endParaRPr lang="ru-RU" sz="1400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План </a:t>
                      </a:r>
                      <a:endParaRPr/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 smtClean="0">
                          <a:latin typeface="PT Astra Serif"/>
                          <a:ea typeface="PT Astra Serif"/>
                          <a:cs typeface="Times New Roman"/>
                        </a:rPr>
                        <a:t>2026 </a:t>
                      </a: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год</a:t>
                      </a:r>
                      <a:endParaRPr lang="ru-RU" sz="1400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План </a:t>
                      </a:r>
                      <a:endParaRPr/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 smtClean="0">
                          <a:latin typeface="PT Astra Serif"/>
                          <a:ea typeface="PT Astra Serif"/>
                          <a:cs typeface="Times New Roman"/>
                        </a:rPr>
                        <a:t>2027 </a:t>
                      </a: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год</a:t>
                      </a:r>
                      <a:endParaRPr lang="ru-RU" sz="1400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4477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>
                          <a:latin typeface="PT Astra Serif"/>
                          <a:ea typeface="PT Astra Serif"/>
                          <a:cs typeface="Times New Roman"/>
                        </a:rPr>
                        <a:t>Доходы, всего</a:t>
                      </a:r>
                      <a:endParaRPr lang="ru-RU" sz="180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19370,9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16589,0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16293,3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10660,6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11143,4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/>
                </a:tc>
              </a:tr>
              <a:tr h="391026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latin typeface="PT Astra Serif"/>
                          <a:ea typeface="PT Astra Serif"/>
                          <a:cs typeface="Times New Roman"/>
                        </a:rPr>
                        <a:t>из них: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ru-RU" sz="2000">
                        <a:solidFill>
                          <a:srgbClr val="FF0000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2000">
                        <a:solidFill>
                          <a:srgbClr val="FF0000"/>
                        </a:solidFill>
                        <a:latin typeface="PT Astra Serif"/>
                        <a:ea typeface="PT Astra Serif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2000">
                        <a:solidFill>
                          <a:srgbClr val="FF0000"/>
                        </a:solidFill>
                        <a:latin typeface="PT Astra Serif"/>
                        <a:ea typeface="PT Astra Serif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2000">
                        <a:solidFill>
                          <a:srgbClr val="FF0000"/>
                        </a:solidFill>
                        <a:latin typeface="PT Astra Serif"/>
                        <a:ea typeface="PT Astra Serif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2000">
                        <a:solidFill>
                          <a:srgbClr val="FF0000"/>
                        </a:solidFill>
                        <a:latin typeface="PT Astra Serif"/>
                        <a:ea typeface="PT Astra Serif"/>
                      </a:endParaRPr>
                    </a:p>
                  </a:txBody>
                  <a:tcPr/>
                </a:tc>
              </a:tr>
              <a:tr h="717345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i="1">
                          <a:latin typeface="PT Astra Serif"/>
                          <a:ea typeface="PT Astra Serif"/>
                          <a:cs typeface="Times New Roman"/>
                        </a:rPr>
                        <a:t>налоговые и неналоговые доходы</a:t>
                      </a:r>
                      <a:endParaRPr lang="ru-RU" sz="180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solidFill>
                            <a:schemeClr val="tx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8658,0</a:t>
                      </a:r>
                      <a:endParaRPr lang="ru-RU" sz="2000" i="1" dirty="0">
                        <a:solidFill>
                          <a:schemeClr val="tx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i="1" dirty="0" smtClean="0">
                          <a:solidFill>
                            <a:schemeClr val="tx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8603,7</a:t>
                      </a:r>
                      <a:endParaRPr lang="ru-RU" sz="2000" i="1" dirty="0">
                        <a:solidFill>
                          <a:schemeClr val="tx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i="1" dirty="0" smtClean="0">
                          <a:solidFill>
                            <a:schemeClr val="tx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9508,8</a:t>
                      </a:r>
                      <a:endParaRPr lang="ru-RU" sz="2000" i="1" dirty="0">
                        <a:solidFill>
                          <a:schemeClr val="tx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i="1" dirty="0" smtClean="0">
                          <a:solidFill>
                            <a:schemeClr val="tx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9905,7</a:t>
                      </a:r>
                      <a:endParaRPr lang="ru-RU" sz="2000" i="1" dirty="0">
                        <a:solidFill>
                          <a:schemeClr val="tx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i="1" dirty="0" smtClean="0">
                          <a:solidFill>
                            <a:schemeClr val="tx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10283,0</a:t>
                      </a:r>
                      <a:endParaRPr lang="ru-RU" sz="2000" i="1" dirty="0">
                        <a:solidFill>
                          <a:schemeClr val="tx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/>
                </a:tc>
              </a:tr>
              <a:tr h="469623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i="1">
                          <a:latin typeface="PT Astra Serif"/>
                          <a:ea typeface="PT Astra Serif"/>
                          <a:cs typeface="Times New Roman"/>
                        </a:rPr>
                        <a:t>безвозмездные поступления</a:t>
                      </a:r>
                      <a:endParaRPr lang="ru-RU" sz="180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10712,9</a:t>
                      </a:r>
                      <a:endParaRPr lang="ru-RU" sz="2000" i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i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7985,3</a:t>
                      </a:r>
                      <a:endParaRPr lang="ru-RU" sz="2000" i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i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6784,5</a:t>
                      </a:r>
                      <a:endParaRPr lang="ru-RU" sz="2000" i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i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754,9</a:t>
                      </a:r>
                      <a:endParaRPr lang="ru-RU" sz="2000" i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i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860,4</a:t>
                      </a:r>
                      <a:endParaRPr lang="ru-RU" sz="2000" i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/>
                </a:tc>
              </a:tr>
              <a:tr h="415596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 dirty="0">
                          <a:latin typeface="PT Astra Serif"/>
                          <a:ea typeface="PT Astra Serif"/>
                          <a:cs typeface="Times New Roman"/>
                        </a:rPr>
                        <a:t>Расходы ,всего</a:t>
                      </a:r>
                      <a:endParaRPr lang="ru-RU" sz="1800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b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20787,8</a:t>
                      </a:r>
                      <a:endParaRPr lang="ru-RU" sz="2000" b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b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17965,9</a:t>
                      </a:r>
                      <a:endParaRPr lang="ru-RU" sz="2000" b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b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16293,3</a:t>
                      </a:r>
                      <a:endParaRPr lang="ru-RU" sz="2000" b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b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10660,6</a:t>
                      </a:r>
                      <a:endParaRPr lang="ru-RU" sz="2000" b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b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11143,4</a:t>
                      </a:r>
                      <a:endParaRPr lang="ru-RU" sz="2000" b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anchor="ctr"/>
                </a:tc>
              </a:tr>
              <a:tr h="661757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latin typeface="PT Astra Serif"/>
                          <a:ea typeface="PT Astra Serif"/>
                          <a:cs typeface="Times New Roman"/>
                        </a:rPr>
                        <a:t>Дефицит (-), </a:t>
                      </a:r>
                      <a:endParaRPr/>
                    </a:p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latin typeface="PT Astra Serif"/>
                          <a:ea typeface="PT Astra Serif"/>
                          <a:cs typeface="Times New Roman"/>
                        </a:rPr>
                        <a:t>профицит (+)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-1416,9</a:t>
                      </a:r>
                      <a:endParaRPr lang="ru-RU" sz="2000" i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i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-1376,9</a:t>
                      </a:r>
                      <a:endParaRPr lang="ru-RU" sz="2000" i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dirty="0">
                          <a:latin typeface="PT Astra Serif"/>
                          <a:ea typeface="PT Astra Serif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>
                          <a:latin typeface="PT Astra Serif"/>
                          <a:ea typeface="PT Astra Serif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dirty="0">
                          <a:latin typeface="PT Astra Serif"/>
                          <a:ea typeface="PT Astra Serif"/>
                        </a:rPr>
                        <a:t>-</a:t>
                      </a:r>
                    </a:p>
                  </a:txBody>
                  <a:tcPr/>
                </a:tc>
              </a:tr>
              <a:tr h="709681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latin typeface="PT Astra Serif"/>
                          <a:ea typeface="PT Astra Serif"/>
                          <a:cs typeface="Times New Roman"/>
                        </a:rPr>
                        <a:t>Источники финансирования дефицита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1416,9</a:t>
                      </a:r>
                      <a:endParaRPr lang="ru-RU" sz="2000" i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1376,9</a:t>
                      </a:r>
                      <a:endParaRPr lang="ru-RU" sz="2000" i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dirty="0">
                          <a:latin typeface="PT Astra Serif"/>
                          <a:ea typeface="PT Astra Serif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dirty="0">
                          <a:latin typeface="PT Astra Serif"/>
                          <a:ea typeface="PT Astra Serif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>
                          <a:latin typeface="PT Astra Serif"/>
                          <a:ea typeface="PT Astra Serif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</a:tr>
              <a:tr h="843693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i="1">
                          <a:latin typeface="PT Astra Serif"/>
                          <a:ea typeface="PT Astra Serif"/>
                          <a:cs typeface="Times New Roman"/>
                        </a:rPr>
                        <a:t>Отношение дефицита бюджета к доходам, % (без учета безвозмездных поступлений)</a:t>
                      </a:r>
                      <a:endParaRPr lang="ru-RU" sz="110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solidFill>
                            <a:schemeClr val="tx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16,4</a:t>
                      </a:r>
                      <a:endParaRPr lang="ru-RU" sz="2000" i="1" dirty="0">
                        <a:solidFill>
                          <a:schemeClr val="tx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solidFill>
                            <a:schemeClr val="tx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16,0</a:t>
                      </a:r>
                      <a:endParaRPr lang="ru-RU" sz="2000" i="1" dirty="0">
                        <a:solidFill>
                          <a:schemeClr val="tx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>
                          <a:latin typeface="PT Astra Serif"/>
                          <a:ea typeface="PT Astra Serif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>
                          <a:latin typeface="PT Astra Serif"/>
                          <a:ea typeface="PT Astra Serif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>
                          <a:latin typeface="PT Astra Serif"/>
                          <a:ea typeface="PT Astra Serif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4="http://schemas.microsoft.com/office/powerpoint/2010/main" Requires="p14">
      <p:transition p14:dur="0" advClick="1" advTm="10469"/>
    </mc:Choice>
    <mc:Fallback>
      <p:transition advTm="10469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285720" y="285728"/>
          <a:ext cx="8215370" cy="5929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428596" y="357166"/>
          <a:ext cx="3857652" cy="6143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4500562" y="571480"/>
          <a:ext cx="4143404" cy="6000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428596" y="500042"/>
          <a:ext cx="4000528" cy="597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424464"/>
            <a:ext cx="8229600" cy="432048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2700" b="1">
                <a:solidFill>
                  <a:schemeClr val="accent6">
                    <a:lumMod val="50000"/>
                  </a:schemeClr>
                </a:solidFill>
                <a:latin typeface="PT Astra Serif"/>
                <a:ea typeface="PT Astra Serif"/>
              </a:rPr>
              <a:t>Налоговые доходы (тыс. руб.)</a:t>
            </a:r>
            <a:r>
              <a:rPr lang="ru-RU">
                <a:latin typeface="PT Astra Serif"/>
                <a:ea typeface="PT Astra Serif"/>
              </a:rPr>
              <a:t/>
            </a:r>
            <a:br>
              <a:rPr lang="ru-RU">
                <a:latin typeface="PT Astra Serif"/>
                <a:ea typeface="PT Astra Serif"/>
              </a:rPr>
            </a:br>
            <a:endParaRPr lang="ru-RU">
              <a:latin typeface="PT Astra Serif"/>
              <a:ea typeface="PT Astra Serif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764705"/>
          <a:ext cx="8535322" cy="561016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534529"/>
                <a:gridCol w="1214446"/>
                <a:gridCol w="1214446"/>
                <a:gridCol w="1158725"/>
                <a:gridCol w="1206588"/>
                <a:gridCol w="1206588"/>
              </a:tblGrid>
              <a:tr h="882104"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 dirty="0">
                          <a:latin typeface="PT Astra Serif"/>
                          <a:ea typeface="PT Astra Serif"/>
                        </a:rPr>
                        <a:t>Наименование источника доходов</a:t>
                      </a:r>
                      <a:endParaRPr lang="ru-RU" sz="1100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 Отчет              </a:t>
                      </a:r>
                      <a:r>
                        <a:rPr lang="ru-RU" sz="1400" b="1" dirty="0" smtClean="0">
                          <a:latin typeface="PT Astra Serif"/>
                          <a:ea typeface="PT Astra Serif"/>
                          <a:cs typeface="Times New Roman"/>
                        </a:rPr>
                        <a:t>2023 </a:t>
                      </a: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год </a:t>
                      </a:r>
                      <a:endParaRPr lang="ru-RU" sz="1400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Оценка                   </a:t>
                      </a:r>
                      <a:r>
                        <a:rPr lang="ru-RU" sz="1400" b="1" dirty="0" smtClean="0">
                          <a:latin typeface="PT Astra Serif"/>
                          <a:ea typeface="PT Astra Serif"/>
                          <a:cs typeface="Times New Roman"/>
                        </a:rPr>
                        <a:t>2024 </a:t>
                      </a: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год</a:t>
                      </a:r>
                      <a:endParaRPr lang="ru-RU" sz="1400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План </a:t>
                      </a:r>
                      <a:endParaRPr/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 smtClean="0">
                          <a:latin typeface="PT Astra Serif"/>
                          <a:ea typeface="PT Astra Serif"/>
                          <a:cs typeface="Times New Roman"/>
                        </a:rPr>
                        <a:t>2025 </a:t>
                      </a: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год</a:t>
                      </a:r>
                      <a:endParaRPr lang="ru-RU" sz="1400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План </a:t>
                      </a:r>
                      <a:endParaRPr/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 smtClean="0">
                          <a:latin typeface="PT Astra Serif"/>
                          <a:ea typeface="PT Astra Serif"/>
                          <a:cs typeface="Times New Roman"/>
                        </a:rPr>
                        <a:t>2026 </a:t>
                      </a: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год</a:t>
                      </a:r>
                      <a:endParaRPr lang="ru-RU" sz="1400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План </a:t>
                      </a:r>
                      <a:endParaRPr/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 smtClean="0">
                          <a:latin typeface="PT Astra Serif"/>
                          <a:ea typeface="PT Astra Serif"/>
                          <a:cs typeface="Times New Roman"/>
                        </a:rPr>
                        <a:t>2027 </a:t>
                      </a: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год</a:t>
                      </a:r>
                      <a:endParaRPr lang="ru-RU" sz="1400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18095">
                <a:tc>
                  <a:txBody>
                    <a:bodyPr/>
                    <a:lstStyle/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 dirty="0">
                          <a:latin typeface="PT Astra Serif"/>
                          <a:ea typeface="PT Astra Serif"/>
                        </a:rPr>
                        <a:t>Налоговые доходы, </a:t>
                      </a:r>
                      <a:endParaRPr lang="ru-RU" sz="1100" b="1" dirty="0">
                        <a:latin typeface="PT Astra Serif"/>
                        <a:ea typeface="PT Astra Serif"/>
                      </a:endParaRPr>
                    </a:p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 dirty="0">
                          <a:latin typeface="PT Astra Serif"/>
                          <a:ea typeface="PT Astra Serif"/>
                        </a:rPr>
                        <a:t>из них:</a:t>
                      </a:r>
                      <a:endParaRPr lang="ru-RU" sz="1100" b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 dirty="0" smtClean="0">
                          <a:latin typeface="PT Astra Serif"/>
                          <a:ea typeface="PT Astra Serif"/>
                          <a:cs typeface="Arial Unicode MS"/>
                        </a:rPr>
                        <a:t>8415,7</a:t>
                      </a:r>
                      <a:endParaRPr lang="ru-RU" sz="1800" b="1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 dirty="0" smtClean="0">
                          <a:latin typeface="PT Astra Serif"/>
                          <a:ea typeface="PT Astra Serif"/>
                          <a:cs typeface="Arial Unicode MS"/>
                        </a:rPr>
                        <a:t>8200,8</a:t>
                      </a:r>
                      <a:endParaRPr lang="ru-RU" sz="1800" b="1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 dirty="0" smtClean="0">
                          <a:latin typeface="PT Astra Serif"/>
                          <a:ea typeface="PT Astra Serif"/>
                          <a:cs typeface="Arial Unicode MS"/>
                        </a:rPr>
                        <a:t>9465,9</a:t>
                      </a:r>
                      <a:endParaRPr lang="ru-RU" sz="1800" b="1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 dirty="0" smtClean="0">
                          <a:latin typeface="PT Astra Serif"/>
                          <a:ea typeface="PT Astra Serif"/>
                          <a:cs typeface="Arial Unicode MS"/>
                        </a:rPr>
                        <a:t>9862,8</a:t>
                      </a:r>
                      <a:endParaRPr lang="ru-RU" sz="1800" b="1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 dirty="0" smtClean="0">
                          <a:latin typeface="PT Astra Serif"/>
                          <a:ea typeface="PT Astra Serif"/>
                          <a:cs typeface="Arial Unicode MS"/>
                        </a:rPr>
                        <a:t>10240,1</a:t>
                      </a:r>
                      <a:endParaRPr lang="ru-RU" sz="1800" b="1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</a:tr>
              <a:tr h="721220">
                <a:tc>
                  <a:txBody>
                    <a:bodyPr/>
                    <a:lstStyle/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latin typeface="PT Astra Serif"/>
                          <a:ea typeface="PT Astra Serif"/>
                        </a:rPr>
                        <a:t>Налог на доходы физических лиц</a:t>
                      </a:r>
                      <a:endParaRPr lang="ru-RU" sz="180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1537,3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1616,3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2250,4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2423,7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2588,5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</a:tr>
              <a:tr h="506320">
                <a:tc>
                  <a:txBody>
                    <a:bodyPr/>
                    <a:lstStyle/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latin typeface="PT Astra Serif"/>
                          <a:ea typeface="PT Astra Serif"/>
                          <a:cs typeface="Times New Roman"/>
                        </a:rPr>
                        <a:t>Акцизы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3053,8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2810,0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3145,1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3308,9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3459,8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</a:tr>
              <a:tr h="994448">
                <a:tc>
                  <a:txBody>
                    <a:bodyPr/>
                    <a:lstStyle/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latin typeface="PT Astra Serif"/>
                          <a:ea typeface="PT Astra Serif"/>
                        </a:rPr>
                        <a:t>Единый сельскохозяйственный налог </a:t>
                      </a:r>
                      <a:endParaRPr lang="ru-RU" sz="180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462,4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528,5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495,4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515,2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535,8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</a:tr>
              <a:tr h="689567">
                <a:tc>
                  <a:txBody>
                    <a:bodyPr/>
                    <a:lstStyle/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latin typeface="PT Astra Serif"/>
                          <a:ea typeface="PT Astra Serif"/>
                          <a:cs typeface="+mn-cs"/>
                        </a:rPr>
                        <a:t>Налог на имущество физических лиц</a:t>
                      </a:r>
                      <a:endParaRPr lang="ru-RU" sz="180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899,2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850,0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1011,0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1022,0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1032,0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</a:tr>
              <a:tr h="476241">
                <a:tc>
                  <a:txBody>
                    <a:bodyPr/>
                    <a:lstStyle/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latin typeface="PT Astra Serif"/>
                          <a:ea typeface="PT Astra Serif"/>
                          <a:cs typeface="Times New Roman"/>
                        </a:rPr>
                        <a:t>Земельный налог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2463,0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2396,0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2564,0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2593,0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2624,0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</a:tr>
              <a:tr h="422170">
                <a:tc>
                  <a:txBody>
                    <a:bodyPr/>
                    <a:lstStyle/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+mn-cs"/>
                        </a:rPr>
                        <a:t>Госпошлина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-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-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-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-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-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4="http://schemas.microsoft.com/office/powerpoint/2010/main" Requires="p14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71472" y="142852"/>
            <a:ext cx="8229600" cy="538327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 fontScale="90000"/>
          </a:bodyPr>
          <a:lstStyle/>
          <a:p>
            <a:pPr algn="ctr">
              <a:defRPr/>
            </a:pPr>
            <a:r>
              <a:rPr lang="ru-RU" sz="2700" b="1" dirty="0">
                <a:solidFill>
                  <a:srgbClr val="C00000"/>
                </a:solidFill>
                <a:latin typeface="PT Astra Serif"/>
                <a:ea typeface="PT Astra Serif"/>
              </a:rPr>
              <a:t/>
            </a:r>
            <a:br>
              <a:rPr lang="ru-RU" sz="2700" b="1" dirty="0">
                <a:solidFill>
                  <a:srgbClr val="C00000"/>
                </a:solidFill>
                <a:latin typeface="PT Astra Serif"/>
                <a:ea typeface="PT Astra Serif"/>
              </a:rPr>
            </a:br>
            <a:r>
              <a:rPr lang="ru-RU" sz="2700" b="1" dirty="0">
                <a:solidFill>
                  <a:srgbClr val="C00000"/>
                </a:solidFill>
                <a:latin typeface="PT Astra Serif"/>
                <a:ea typeface="PT Astra Serif"/>
              </a:rPr>
              <a:t>Неналоговые доходы (тыс. руб.)</a:t>
            </a:r>
            <a:r>
              <a:rPr lang="ru-RU" dirty="0">
                <a:latin typeface="PT Astra Serif"/>
                <a:ea typeface="PT Astra Serif"/>
              </a:rPr>
              <a:t/>
            </a:r>
            <a:br>
              <a:rPr lang="ru-RU" dirty="0">
                <a:latin typeface="PT Astra Serif"/>
                <a:ea typeface="PT Astra Serif"/>
              </a:rPr>
            </a:br>
            <a:endParaRPr lang="ru-RU" dirty="0">
              <a:latin typeface="PT Astra Serif"/>
              <a:ea typeface="PT Astra Serif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642919"/>
          <a:ext cx="8786875" cy="464346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96277"/>
                <a:gridCol w="1104469"/>
                <a:gridCol w="1179410"/>
                <a:gridCol w="1235573"/>
                <a:gridCol w="1235573"/>
                <a:gridCol w="1235573"/>
              </a:tblGrid>
              <a:tr h="845583"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 dirty="0">
                          <a:latin typeface="PT Astra Serif"/>
                          <a:ea typeface="PT Astra Serif"/>
                        </a:rPr>
                        <a:t>Наименование источника доходов</a:t>
                      </a:r>
                      <a:endParaRPr lang="ru-RU" sz="1100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 Отчет              </a:t>
                      </a:r>
                      <a:r>
                        <a:rPr lang="ru-RU" sz="1400" b="1" dirty="0" smtClean="0">
                          <a:latin typeface="PT Astra Serif"/>
                          <a:ea typeface="PT Astra Serif"/>
                          <a:cs typeface="Times New Roman"/>
                        </a:rPr>
                        <a:t>2023 </a:t>
                      </a: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год </a:t>
                      </a:r>
                      <a:endParaRPr lang="ru-RU" sz="1400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Оценка                   </a:t>
                      </a:r>
                      <a:r>
                        <a:rPr lang="ru-RU" sz="1400" b="1" dirty="0" smtClean="0">
                          <a:latin typeface="PT Astra Serif"/>
                          <a:ea typeface="PT Astra Serif"/>
                          <a:cs typeface="Times New Roman"/>
                        </a:rPr>
                        <a:t>2024 </a:t>
                      </a: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год</a:t>
                      </a:r>
                      <a:endParaRPr lang="ru-RU" sz="1400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План </a:t>
                      </a:r>
                      <a:endParaRPr/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 smtClean="0">
                          <a:latin typeface="PT Astra Serif"/>
                          <a:ea typeface="PT Astra Serif"/>
                          <a:cs typeface="Times New Roman"/>
                        </a:rPr>
                        <a:t>2025 </a:t>
                      </a: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год</a:t>
                      </a:r>
                      <a:endParaRPr lang="ru-RU" sz="1400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План </a:t>
                      </a:r>
                      <a:endParaRPr/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 smtClean="0">
                          <a:latin typeface="PT Astra Serif"/>
                          <a:ea typeface="PT Astra Serif"/>
                          <a:cs typeface="Times New Roman"/>
                        </a:rPr>
                        <a:t>2026 </a:t>
                      </a: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год</a:t>
                      </a:r>
                      <a:endParaRPr lang="ru-RU" sz="1400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План </a:t>
                      </a:r>
                      <a:endParaRPr/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 smtClean="0">
                          <a:latin typeface="PT Astra Serif"/>
                          <a:ea typeface="PT Astra Serif"/>
                          <a:cs typeface="Times New Roman"/>
                        </a:rPr>
                        <a:t>2027 </a:t>
                      </a: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год</a:t>
                      </a:r>
                      <a:endParaRPr lang="ru-RU" sz="1400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45583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b="1" dirty="0">
                          <a:latin typeface="PT Astra Serif"/>
                          <a:ea typeface="PT Astra Serif"/>
                        </a:rPr>
                        <a:t>Неналоговые доходы, </a:t>
                      </a:r>
                      <a:endParaRPr lang="ru-RU" sz="1100" b="1" dirty="0">
                        <a:latin typeface="PT Astra Serif"/>
                        <a:ea typeface="PT Astra Serif"/>
                      </a:endParaRPr>
                    </a:p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b="1" dirty="0">
                          <a:latin typeface="PT Astra Serif"/>
                          <a:ea typeface="PT Astra Serif"/>
                        </a:rPr>
                        <a:t>из них:</a:t>
                      </a:r>
                      <a:endParaRPr lang="ru-RU" sz="1100" b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242,3</a:t>
                      </a:r>
                      <a:endParaRPr lang="ru-RU" sz="1800" b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402,9</a:t>
                      </a:r>
                      <a:endParaRPr lang="ru-RU" sz="1800" b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 dirty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112,1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112,1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112,1</a:t>
                      </a:r>
                    </a:p>
                  </a:txBody>
                  <a:tcPr marL="68580" marR="68580" marT="0" marB="0"/>
                </a:tc>
              </a:tr>
              <a:tr h="1261136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>
                          <a:latin typeface="PT Astra Serif"/>
                          <a:ea typeface="PT Astra Serif"/>
                        </a:rPr>
                        <a:t>Доходы, получаемые в виде арендной платы за земли</a:t>
                      </a:r>
                      <a:endParaRPr lang="ru-RU" sz="110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142,3</a:t>
                      </a:r>
                      <a:endParaRPr lang="ru-RU" sz="1800" b="0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42,9</a:t>
                      </a:r>
                      <a:endParaRPr lang="ru-RU" sz="1800" b="0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42,9</a:t>
                      </a:r>
                      <a:endParaRPr lang="ru-RU" sz="1800" b="0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42,9</a:t>
                      </a:r>
                      <a:endParaRPr lang="ru-RU" sz="1800" b="0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42,9</a:t>
                      </a:r>
                      <a:endParaRPr lang="ru-RU" sz="1800" b="0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</a:tr>
              <a:tr h="845583"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2000" dirty="0">
                          <a:latin typeface="PT Astra Serif"/>
                          <a:ea typeface="PT Astra Serif"/>
                          <a:cs typeface="Times New Roman"/>
                        </a:rPr>
                        <a:t>Доходы от реализации имущества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-</a:t>
                      </a:r>
                      <a:endParaRPr lang="ru-RU" sz="1800" b="0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200,0</a:t>
                      </a:r>
                      <a:endParaRPr lang="ru-RU" sz="1800" b="0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-</a:t>
                      </a:r>
                    </a:p>
                  </a:txBody>
                  <a:tcPr marL="68580" marR="68580" marT="0" marB="0"/>
                </a:tc>
              </a:tr>
              <a:tr h="845583"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2000" dirty="0">
                          <a:latin typeface="PT Astra Serif"/>
                          <a:ea typeface="PT Astra Serif"/>
                          <a:cs typeface="Times New Roman"/>
                        </a:rPr>
                        <a:t>Инициативные платежи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100,0</a:t>
                      </a:r>
                      <a:endParaRPr lang="ru-RU" sz="1800" b="0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160,0</a:t>
                      </a:r>
                      <a:endParaRPr lang="ru-RU" sz="1800" b="0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-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4="http://schemas.microsoft.com/office/powerpoint/2010/main" Requires="p14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142844" y="0"/>
            <a:ext cx="8572560" cy="6858000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 fontScale="82500" lnSpcReduction="20000"/>
          </a:bodyPr>
          <a:lstStyle/>
          <a:p>
            <a:pPr marL="174625" indent="371475">
              <a:buNone/>
              <a:defRPr/>
            </a:pPr>
            <a:endParaRPr lang="ru-RU" sz="1200" dirty="0">
              <a:latin typeface="Times New Roman"/>
              <a:ea typeface="PT Astra Serif"/>
              <a:cs typeface="Times New Roman"/>
            </a:endParaRPr>
          </a:p>
          <a:p>
            <a:pPr marL="174625" indent="358775">
              <a:buNone/>
              <a:defRPr/>
            </a:pPr>
            <a:endParaRPr lang="ru-RU" sz="1000" dirty="0">
              <a:latin typeface="PT Astra Serif"/>
              <a:ea typeface="PT Astra Serif"/>
            </a:endParaRPr>
          </a:p>
          <a:p>
            <a:pPr marL="273050" indent="174625" algn="just">
              <a:buNone/>
              <a:defRPr/>
            </a:pPr>
            <a:endParaRPr sz="1000">
              <a:latin typeface="PT Astra Serif"/>
              <a:ea typeface="PT Astra Serif"/>
            </a:endParaRPr>
          </a:p>
          <a:p>
            <a:pPr indent="-450000"/>
            <a:r>
              <a:rPr lang="ru-RU" sz="1050" dirty="0" smtClean="0"/>
              <a:t>Доходная часть бюджета </a:t>
            </a:r>
            <a:r>
              <a:rPr lang="ru-RU" sz="1050" dirty="0" err="1" smtClean="0"/>
              <a:t>Грачевского</a:t>
            </a:r>
            <a:r>
              <a:rPr lang="ru-RU" sz="1050" dirty="0" smtClean="0"/>
              <a:t> муниципального образования на 2025 год сформирована исходя из прогноза основных показателей социально-экономического развития района, отчетных данных налоговой инспекции за 2023 год и прогнозных данных, представленных администраторами доходов.</a:t>
            </a:r>
          </a:p>
          <a:p>
            <a:pPr indent="-450000"/>
            <a:r>
              <a:rPr lang="ru-RU" sz="1050" dirty="0" smtClean="0"/>
              <a:t>Поступление собственных доходов бюджета на 2025 год определено в объеме 9508,8 тыс. рублей. На плановый период 2026 и 2027 годов запланированы поступления в сумме 9905,7 тыс. рублей и 10283,0 тыс. рублей соответственно. Налоговые доходы в 2025 году составляют 9465,9 тыс. руб. (99,5%), в 2026 году 9862,8 тыс. руб. (99,6%) и в 2027 году 10240,1 тыс. руб. (99,6%). Неналоговые доходы на 2025 год и плановый период учтены в сумме по 42,9 тыс. руб. </a:t>
            </a:r>
          </a:p>
          <a:p>
            <a:pPr indent="-450000"/>
            <a:r>
              <a:rPr lang="ru-RU" sz="1050" dirty="0" smtClean="0"/>
              <a:t>Налог на доходы физических лиц в проекте бюджета 2025 года занимает 23,7% налоговых и неналоговых доходов  или 2250,4  тыс. руб., что составляет 10 % от общей суммы налога, из которых 2 %  по Бюджетному Кодексу РФ, 1% по Закону Саратовской области «О передаче в бюджеты сельских поселений Саратовской области налоговых доходов от налога на доходы физических лиц и от единого  сельскохозяйственного налога, подлежащих зачислению в бюджет муниципального района, по единым нормативам отчислений» и 7% на основании решения Петровского районного Собрания «Об установлении единых нормативов отчислений в бюджеты сельских поселений Петровского муниципального района Саратовской области от налога на доходы физических лиц». На 2026 и 2027 годы налог планируется с увеличением к предыдущему году и составляет соответственно 2423,7 тыс. руб. и 2588,5 тыс. руб.</a:t>
            </a:r>
          </a:p>
          <a:p>
            <a:pPr indent="-450000"/>
            <a:r>
              <a:rPr lang="ru-RU" sz="1050" dirty="0" smtClean="0"/>
              <a:t>Доходы от уплаты акцизов на нефтепродукты рассчитаны в соответствии с законом Саратовской области «О дифференцированных нормативах отчислений в бюджеты муниципальных образований Саратовской области от акцизов на автомобильный прямогонный бензин, дизтопливо, моторные масла для дизельных и (или) карбюраторных (</a:t>
            </a:r>
            <a:r>
              <a:rPr lang="ru-RU" sz="1050" dirty="0" err="1" smtClean="0"/>
              <a:t>инжекторных</a:t>
            </a:r>
            <a:r>
              <a:rPr lang="ru-RU" sz="1050" dirty="0" smtClean="0"/>
              <a:t>) двигателей, производимые на территории Российской Федерации». В составе  доходов бюджета 2025 года акцизы занимают 33,1% или 3145,1 тыс. руб. На  2026 год планируются в сумме 3308,9 тыс. руб. и  на 2027 год – 3459,8 тыс. руб. </a:t>
            </a:r>
          </a:p>
          <a:p>
            <a:pPr indent="-450000"/>
            <a:r>
              <a:rPr lang="ru-RU" sz="1050" dirty="0" smtClean="0"/>
              <a:t>Единый сельскохозяйственный налог составляет 5,2 % налоговых и неналоговых доходов бюджета 2025 года и планируется в сумме 495,4 тыс. руб., который зачисляется в бюджет муниципального образования в размере 40% общего начисления по данному виду налога, в том числе в соответствии с Бюджетным Кодексом РФ в размере 30% и на основании Закона Саратовской области «О передаче в бюджеты сельских поселений Саратовской области налоговых доходов от налога на доходы физических лиц и от единого  сельскохозяйственного налога, подлежащих зачислению в бюджет муниципального района, по единым нормативам отчислений» в размере 10%. На плановый период 2026 и 2027 годов запланированы поступления в сумме 515,2 тыс. рублей и 535,8 тыс. рублей соответственно. </a:t>
            </a:r>
          </a:p>
          <a:p>
            <a:pPr indent="-450000"/>
            <a:r>
              <a:rPr lang="ru-RU" sz="1050" dirty="0" smtClean="0"/>
              <a:t> Местные налоги – земельный налог и налог на имущество физических лиц занимают по совокупности 37,6%  собственных доходов бюджета 2025 года. В проекте учтено 2564,0 тыс. руб. земельного налога (2026 год 2593,0 тыс. руб. и 2027 год 2624,0 тыс. руб.) и 1011,0 тыс. руб. налога на имущество физических лиц. (2026 год – 1022,0 тыс. руб., 2027 год – 1032,0 тыс. рублей). В бюджете предусматривается 100% зачисление данных налогов. </a:t>
            </a:r>
          </a:p>
          <a:p>
            <a:pPr indent="-450000"/>
            <a:r>
              <a:rPr lang="ru-RU" sz="1050" dirty="0" smtClean="0"/>
              <a:t>В неналоговых доходах бюджета 2025 года запланировано поступление доходов, получаемых в виде арендной платы за земельные участки в сумме 42,9 тыс. руб. (по нормативу 100%) (2026 и 2027 годы аналогично по 42,9 тыс. руб.).</a:t>
            </a:r>
          </a:p>
          <a:p>
            <a:pPr indent="-450000"/>
            <a:r>
              <a:rPr lang="ru-RU" sz="1050" dirty="0" smtClean="0"/>
              <a:t>Безвозмездные поступления от других бюджетов бюджетной системы Российской Федерации на 2025 год определены в сумме 6784,5 тыс. рублей, на плановый период 2026 и 2027 годов запланированы в сумме 754,9 тыс. рублей и 860,4 тыс. рублей соответственно. </a:t>
            </a:r>
          </a:p>
          <a:p>
            <a:pPr indent="-450000"/>
            <a:r>
              <a:rPr lang="ru-RU" sz="1050" dirty="0" smtClean="0"/>
              <a:t>Безвозмездные поступления определены в виде:</a:t>
            </a:r>
          </a:p>
          <a:p>
            <a:pPr indent="-450000"/>
            <a:r>
              <a:rPr lang="ru-RU" sz="1050" dirty="0" smtClean="0"/>
              <a:t>- дотации бюджетам сельских поселений на выравнивание бюджетной обеспеченности за счет субвенции из областного бюджета на 2025 год – 146,8 тыс. рублей, на 2026 год – 144,0 тыс. рублей, на 2027 год – 150,3 тыс. рублей;</a:t>
            </a:r>
          </a:p>
          <a:p>
            <a:pPr indent="-450000"/>
            <a:r>
              <a:rPr lang="ru-RU" sz="1050" dirty="0" smtClean="0"/>
              <a:t>- дотации бюджетам сельских поселений на выравнивание бюджетной обеспеченности за счет средств бюджета муниципального района на 2026 год – 178,5 тыс. рублей, на 2027 год – 262,1 тыс. рублей.</a:t>
            </a:r>
          </a:p>
          <a:p>
            <a:pPr indent="-450000"/>
            <a:r>
              <a:rPr lang="ru-RU" sz="1050" dirty="0" smtClean="0"/>
              <a:t>- субсидии бюджетам сельских поселений области на осуществление дорожной деятельности в отношении автомобильных дорог общего пользования местного значения в границах населенных пунктов сельских поселений на 2025 год в сумме 6243,0 тыс. рублей;</a:t>
            </a:r>
          </a:p>
          <a:p>
            <a:pPr indent="-450000"/>
            <a:r>
              <a:rPr lang="ru-RU" sz="1050" dirty="0" smtClean="0"/>
              <a:t>- субвенции бюджетам сельских поселений на осуществление первичного воинского учета органами местного самоуправления поселений, муниципальных и городских округов на 2025 год в сумме 394,7 тыс. рублей, на 2026 год в сумме 432,4 тыс. рублей и 2027 год в сумме 448,0 тыс. рублей.</a:t>
            </a:r>
          </a:p>
          <a:p>
            <a:pPr indent="-450000"/>
            <a:r>
              <a:rPr lang="ru-RU" sz="1050" dirty="0" smtClean="0"/>
              <a:t>С учетом безвозмездных поступлений общий объем доходов бюджета муниципального образования составляет: </a:t>
            </a:r>
          </a:p>
          <a:p>
            <a:pPr indent="-450000"/>
            <a:r>
              <a:rPr lang="ru-RU" sz="1050" dirty="0" smtClean="0"/>
              <a:t>на 2025 год – 16293,3 тыс. рублей; </a:t>
            </a:r>
          </a:p>
          <a:p>
            <a:pPr indent="-450000"/>
            <a:r>
              <a:rPr lang="ru-RU" sz="1050" dirty="0" smtClean="0"/>
              <a:t>на 2026 год –  10660,6 тыс. рублей; </a:t>
            </a:r>
          </a:p>
          <a:p>
            <a:pPr indent="-450000"/>
            <a:r>
              <a:rPr lang="ru-RU" sz="1050" dirty="0" smtClean="0"/>
              <a:t>на 2027 год –  11143,4 тыс. рублей.</a:t>
            </a:r>
            <a:endParaRPr lang="ru-RU" sz="1100" dirty="0"/>
          </a:p>
        </p:txBody>
      </p:sp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4="http://schemas.microsoft.com/office/powerpoint/2010/main" Requires="p14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325996" y="374523"/>
            <a:ext cx="8640960" cy="1152128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 fontScale="90000"/>
          </a:bodyPr>
          <a:lstStyle/>
          <a:p>
            <a:pPr algn="ctr"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PT Astra Serif"/>
                <a:ea typeface="PT Astra Serif"/>
              </a:rPr>
              <a:t>РАСХОДЫ  БЮДЖЕТА </a:t>
            </a:r>
            <a:b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PT Astra Serif"/>
                <a:ea typeface="PT Astra Serif"/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PT Astra Serif"/>
                <a:ea typeface="PT Astra Serif"/>
              </a:rPr>
              <a:t>ГРАЧЕВСКОГО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PT Astra Serif"/>
                <a:ea typeface="PT Astra Serif"/>
              </a:rPr>
              <a:t>МУНИЦИПАЛЬНОГО ОБРАЗОВАНИЯ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PT Astra Serif"/>
                <a:ea typeface="PT Astra Serif"/>
              </a:rPr>
              <a:t>ПО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PT Astra Serif"/>
                <a:ea typeface="PT Astra Serif"/>
              </a:rPr>
              <a:t>РАЗДЕЛАМ                   (тыс. руб.) </a:t>
            </a:r>
            <a:r>
              <a:rPr lang="ru-RU" dirty="0">
                <a:latin typeface="PT Astra Serif"/>
                <a:ea typeface="PT Astra Serif"/>
              </a:rPr>
              <a:t/>
            </a:r>
            <a:br>
              <a:rPr lang="ru-RU" dirty="0">
                <a:latin typeface="PT Astra Serif"/>
                <a:ea typeface="PT Astra Serif"/>
              </a:rPr>
            </a:br>
            <a:endParaRPr lang="ru-RU" dirty="0">
              <a:latin typeface="PT Astra Serif"/>
              <a:ea typeface="PT Astra Serif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1214422"/>
          <a:ext cx="8715437" cy="47149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52328"/>
                <a:gridCol w="1080120"/>
                <a:gridCol w="1080120"/>
                <a:gridCol w="1152128"/>
                <a:gridCol w="1152128"/>
                <a:gridCol w="1298613"/>
              </a:tblGrid>
              <a:tr h="842693"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 dirty="0">
                          <a:latin typeface="PT Astra Serif"/>
                          <a:ea typeface="PT Astra Serif"/>
                        </a:rPr>
                        <a:t>Показатели</a:t>
                      </a:r>
                      <a:endParaRPr lang="ru-RU" sz="1600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 dirty="0">
                          <a:latin typeface="PT Astra Serif"/>
                          <a:ea typeface="PT Astra Serif"/>
                          <a:cs typeface="Times New Roman"/>
                        </a:rPr>
                        <a:t>Отчет                         </a:t>
                      </a:r>
                      <a:r>
                        <a:rPr lang="ru-RU" sz="1600" dirty="0" smtClean="0">
                          <a:latin typeface="PT Astra Serif"/>
                          <a:ea typeface="PT Astra Serif"/>
                          <a:cs typeface="Times New Roman"/>
                        </a:rPr>
                        <a:t>2023 </a:t>
                      </a:r>
                      <a:r>
                        <a:rPr lang="ru-RU" sz="1600" dirty="0">
                          <a:latin typeface="PT Astra Serif"/>
                          <a:ea typeface="PT Astra Serif"/>
                          <a:cs typeface="Times New Roman"/>
                        </a:rPr>
                        <a:t>года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 dirty="0">
                          <a:latin typeface="PT Astra Serif"/>
                          <a:ea typeface="PT Astra Serif"/>
                          <a:cs typeface="Times New Roman"/>
                        </a:rPr>
                        <a:t>Оценка                       </a:t>
                      </a:r>
                      <a:r>
                        <a:rPr lang="ru-RU" sz="1600" dirty="0" smtClean="0">
                          <a:latin typeface="PT Astra Serif"/>
                          <a:ea typeface="PT Astra Serif"/>
                          <a:cs typeface="Times New Roman"/>
                        </a:rPr>
                        <a:t>2024 </a:t>
                      </a:r>
                      <a:r>
                        <a:rPr lang="ru-RU" sz="1600" dirty="0">
                          <a:latin typeface="PT Astra Serif"/>
                          <a:ea typeface="PT Astra Serif"/>
                          <a:cs typeface="Times New Roman"/>
                        </a:rPr>
                        <a:t>года 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 dirty="0">
                          <a:latin typeface="PT Astra Serif"/>
                          <a:ea typeface="PT Astra Serif"/>
                          <a:cs typeface="Times New Roman"/>
                        </a:rPr>
                        <a:t>План</a:t>
                      </a:r>
                      <a:endParaRPr/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 dirty="0" smtClean="0">
                          <a:latin typeface="PT Astra Serif"/>
                          <a:ea typeface="PT Astra Serif"/>
                          <a:cs typeface="Times New Roman"/>
                        </a:rPr>
                        <a:t>2025 </a:t>
                      </a:r>
                      <a:r>
                        <a:rPr lang="ru-RU" sz="1600" dirty="0">
                          <a:latin typeface="PT Astra Serif"/>
                          <a:ea typeface="PT Astra Serif"/>
                          <a:cs typeface="Times New Roman"/>
                        </a:rPr>
                        <a:t>года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 dirty="0">
                          <a:latin typeface="PT Astra Serif"/>
                          <a:ea typeface="PT Astra Serif"/>
                          <a:cs typeface="Times New Roman"/>
                        </a:rPr>
                        <a:t>План</a:t>
                      </a:r>
                      <a:endParaRPr/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 dirty="0" smtClean="0">
                          <a:latin typeface="PT Astra Serif"/>
                          <a:ea typeface="PT Astra Serif"/>
                          <a:cs typeface="Times New Roman"/>
                        </a:rPr>
                        <a:t>2026 </a:t>
                      </a:r>
                      <a:r>
                        <a:rPr lang="ru-RU" sz="1600" dirty="0">
                          <a:latin typeface="PT Astra Serif"/>
                          <a:ea typeface="PT Astra Serif"/>
                          <a:cs typeface="Times New Roman"/>
                        </a:rPr>
                        <a:t>года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 dirty="0">
                          <a:latin typeface="PT Astra Serif"/>
                          <a:ea typeface="PT Astra Serif"/>
                          <a:cs typeface="Times New Roman"/>
                        </a:rPr>
                        <a:t>План</a:t>
                      </a:r>
                      <a:endParaRPr/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 dirty="0" smtClean="0">
                          <a:latin typeface="PT Astra Serif"/>
                          <a:ea typeface="PT Astra Serif"/>
                          <a:cs typeface="Times New Roman"/>
                        </a:rPr>
                        <a:t>2027 </a:t>
                      </a:r>
                      <a:r>
                        <a:rPr lang="ru-RU" sz="1600" dirty="0">
                          <a:latin typeface="PT Astra Serif"/>
                          <a:ea typeface="PT Astra Serif"/>
                          <a:cs typeface="Times New Roman"/>
                        </a:rPr>
                        <a:t>года</a:t>
                      </a:r>
                    </a:p>
                  </a:txBody>
                  <a:tcPr marL="68580" marR="68580" marT="0" marB="0"/>
                </a:tc>
              </a:tr>
              <a:tr h="739495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latin typeface="PT Astra Serif"/>
                          <a:ea typeface="PT Astra Serif"/>
                        </a:rPr>
                        <a:t>Общегосударственные вопросы</a:t>
                      </a:r>
                      <a:endParaRPr lang="ru-RU" sz="180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5639,7</a:t>
                      </a:r>
                      <a:endParaRPr lang="ru-RU" sz="2000" i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latin typeface="PT Astra Serif"/>
                          <a:ea typeface="PT Astra Serif"/>
                          <a:cs typeface="Times New Roman"/>
                        </a:rPr>
                        <a:t>5808,1</a:t>
                      </a: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latin typeface="PT Astra Serif"/>
                          <a:ea typeface="PT Astra Serif"/>
                          <a:cs typeface="Times New Roman"/>
                        </a:rPr>
                        <a:t>6193,1</a:t>
                      </a: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latin typeface="PT Astra Serif"/>
                          <a:ea typeface="PT Astra Serif"/>
                          <a:cs typeface="Times New Roman"/>
                        </a:rPr>
                        <a:t>6417,1</a:t>
                      </a: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latin typeface="PT Astra Serif"/>
                          <a:ea typeface="PT Astra Serif"/>
                          <a:cs typeface="Times New Roman"/>
                        </a:rPr>
                        <a:t>6443,4</a:t>
                      </a: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7973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latin typeface="PT Astra Serif"/>
                          <a:ea typeface="PT Astra Serif"/>
                        </a:rPr>
                        <a:t>Национальная оборона</a:t>
                      </a:r>
                      <a:endParaRPr lang="ru-RU" sz="180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288,1</a:t>
                      </a:r>
                      <a:endParaRPr lang="ru-RU" sz="2000" i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latin typeface="PT Astra Serif"/>
                          <a:ea typeface="PT Astra Serif"/>
                          <a:cs typeface="Times New Roman"/>
                        </a:rPr>
                        <a:t>347,5</a:t>
                      </a: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latin typeface="PT Astra Serif"/>
                          <a:ea typeface="PT Astra Serif"/>
                          <a:cs typeface="Times New Roman"/>
                        </a:rPr>
                        <a:t>394,7</a:t>
                      </a: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latin typeface="PT Astra Serif"/>
                          <a:ea typeface="PT Astra Serif"/>
                          <a:cs typeface="Times New Roman"/>
                        </a:rPr>
                        <a:t>432,4</a:t>
                      </a: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latin typeface="PT Astra Serif"/>
                          <a:ea typeface="PT Astra Serif"/>
                          <a:cs typeface="Times New Roman"/>
                        </a:rPr>
                        <a:t>448,0</a:t>
                      </a: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1440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dirty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+mn-cs"/>
                        </a:rPr>
                        <a:t>Национальная экономика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12918,8</a:t>
                      </a:r>
                      <a:endParaRPr lang="ru-RU" sz="2000" i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latin typeface="PT Astra Serif"/>
                          <a:ea typeface="PT Astra Serif"/>
                          <a:cs typeface="Times New Roman"/>
                        </a:rPr>
                        <a:t>9446,4</a:t>
                      </a: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latin typeface="PT Astra Serif"/>
                          <a:ea typeface="PT Astra Serif"/>
                          <a:cs typeface="Times New Roman"/>
                        </a:rPr>
                        <a:t>9388,1</a:t>
                      </a: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latin typeface="PT Astra Serif"/>
                          <a:ea typeface="PT Astra Serif"/>
                          <a:cs typeface="Times New Roman"/>
                        </a:rPr>
                        <a:t>3308,9</a:t>
                      </a: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latin typeface="PT Astra Serif"/>
                          <a:ea typeface="PT Astra Serif"/>
                          <a:cs typeface="Times New Roman"/>
                        </a:rPr>
                        <a:t>3459,8</a:t>
                      </a: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0932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latin typeface="PT Astra Serif"/>
                          <a:ea typeface="PT Astra Serif"/>
                        </a:rPr>
                        <a:t>Жилищно-коммунальное хозяйство</a:t>
                      </a:r>
                      <a:endParaRPr lang="ru-RU" sz="180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1772,0</a:t>
                      </a:r>
                      <a:endParaRPr lang="ru-RU" sz="2000" i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latin typeface="PT Astra Serif"/>
                          <a:ea typeface="PT Astra Serif"/>
                          <a:cs typeface="Times New Roman"/>
                        </a:rPr>
                        <a:t>2169,7</a:t>
                      </a: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latin typeface="PT Astra Serif"/>
                          <a:ea typeface="PT Astra Serif"/>
                          <a:cs typeface="Times New Roman"/>
                        </a:rPr>
                        <a:t>148,2</a:t>
                      </a: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latin typeface="PT Astra Serif"/>
                          <a:ea typeface="PT Astra Serif"/>
                          <a:cs typeface="Times New Roman"/>
                        </a:rPr>
                        <a:t>63,0</a:t>
                      </a: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latin typeface="PT Astra Serif"/>
                          <a:ea typeface="PT Astra Serif"/>
                          <a:cs typeface="Times New Roman"/>
                        </a:rPr>
                        <a:t>63,0</a:t>
                      </a: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1440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dirty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+mn-cs"/>
                        </a:rPr>
                        <a:t>Социальная политика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169,2</a:t>
                      </a:r>
                      <a:endParaRPr lang="ru-RU" sz="2000" i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latin typeface="PT Astra Serif"/>
                          <a:ea typeface="PT Astra Serif"/>
                          <a:cs typeface="Times New Roman"/>
                        </a:rPr>
                        <a:t>194,2</a:t>
                      </a: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latin typeface="PT Astra Serif"/>
                          <a:ea typeface="PT Astra Serif"/>
                          <a:cs typeface="Times New Roman"/>
                        </a:rPr>
                        <a:t>169,2</a:t>
                      </a: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latin typeface="PT Astra Serif"/>
                          <a:ea typeface="PT Astra Serif"/>
                          <a:cs typeface="Times New Roman"/>
                        </a:rPr>
                        <a:t>169,2</a:t>
                      </a: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latin typeface="PT Astra Serif"/>
                          <a:ea typeface="PT Astra Serif"/>
                          <a:cs typeface="Times New Roman"/>
                        </a:rPr>
                        <a:t>169,2</a:t>
                      </a: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1440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>
                          <a:latin typeface="PT Astra Serif"/>
                          <a:ea typeface="PT Astra Serif"/>
                        </a:rPr>
                        <a:t>ИТОГО</a:t>
                      </a:r>
                      <a:endParaRPr lang="ru-RU" sz="1800" b="1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b="1" i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20787,8</a:t>
                      </a:r>
                      <a:endParaRPr lang="ru-RU" sz="2000" b="1" i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b="1" i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17965,9</a:t>
                      </a:r>
                      <a:endParaRPr lang="ru-RU" sz="2000" b="1" i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b="1" i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16293,3</a:t>
                      </a:r>
                      <a:endParaRPr lang="ru-RU" sz="2000" b="1" i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b="1" i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10390,6</a:t>
                      </a:r>
                      <a:endParaRPr lang="ru-RU" sz="2000" b="1" i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b="1" i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10583,4</a:t>
                      </a:r>
                      <a:endParaRPr lang="ru-RU" sz="2000" b="1" i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9495"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0" i="1" dirty="0">
                          <a:latin typeface="PT Astra Serif"/>
                          <a:ea typeface="PT Astra Serif"/>
                          <a:cs typeface="Times New Roman"/>
                        </a:rPr>
                        <a:t>Условно утверждаемые расходы</a:t>
                      </a:r>
                      <a:endParaRPr lang="ru-RU" sz="1800" b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b="0" i="1" dirty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 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b="0" i="1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 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b="0" i="1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 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b="0" i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270,0</a:t>
                      </a:r>
                      <a:endParaRPr lang="ru-RU" sz="2000" b="0" i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b="0" i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560,0</a:t>
                      </a:r>
                      <a:endParaRPr lang="ru-RU" sz="2000" b="0" i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4="http://schemas.microsoft.com/office/powerpoint/2010/main" Requires="p14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918</TotalTime>
  <Words>1589</Words>
  <Application>Р7-Офис/7.3.0.0</Application>
  <DocSecurity>0</DocSecurity>
  <PresentationFormat>Экран (4:3)</PresentationFormat>
  <Paragraphs>294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Аспект</vt:lpstr>
      <vt:lpstr>БЮДЖЕТ ДЛЯ ГРАЖДАН</vt:lpstr>
      <vt:lpstr>ОСНОВНЫЕ ПОНЯТИЯ</vt:lpstr>
      <vt:lpstr>ОСНОВНЫЕ ПАРАМЕТРЫ БЮДЖЕТА  ГРАЧЕВСКОГО МУНИЦИПАЛЬНОГО ОБРАЗОВАНИЯ  НА 2025 ГОД  И НА ПЛАНОВЫЙ ПЕРИОД 2026 И 2027 ГОДОВ (тыс. руб.) </vt:lpstr>
      <vt:lpstr>Слайд 4</vt:lpstr>
      <vt:lpstr>Слайд 5</vt:lpstr>
      <vt:lpstr>Налоговые доходы (тыс. руб.) </vt:lpstr>
      <vt:lpstr> Неналоговые доходы (тыс. руб.) </vt:lpstr>
      <vt:lpstr>Слайд 8</vt:lpstr>
      <vt:lpstr>РАСХОДЫ  БЮДЖЕТА  ГРАЧЕВСКОГО МУНИЦИПАЛЬНОГО ОБРАЗОВАНИЯ ПО РАЗДЕЛАМ                   (тыс. руб.)  </vt:lpstr>
      <vt:lpstr>Слайд 10</vt:lpstr>
      <vt:lpstr>МЕЮБЮДЖЕТНЫЕ ТРАНСФЕРТЫ НА ВЫПОЛНЕНИЕ ПЕРЕДАННЫХ ПОЛНОМОЧИЙ В БЮДЖЕТ ПЕТРОВСКОГО МУНИЦИПАЛЬНОГО РАЙОНА В 2025 ГОДУ И НА ПЛАНОВЫЙ ПЕРИОД 2026 И 2027 ГОДЫ</vt:lpstr>
      <vt:lpstr>КОНТАКТНАЯ ИНФОРМАЦИЯ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Бюджет</dc:creator>
  <cp:lastModifiedBy>ClientFO</cp:lastModifiedBy>
  <cp:revision>641</cp:revision>
  <dcterms:created xsi:type="dcterms:W3CDTF">2016-03-02T07:51:07Z</dcterms:created>
  <dcterms:modified xsi:type="dcterms:W3CDTF">2024-12-23T10:05:05Z</dcterms:modified>
  <dc:identifier/>
  <dc:language/>
  <cp:version/>
</cp:coreProperties>
</file>