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67" d="100"/>
          <a:sy n="67" d="100"/>
        </p:scale>
        <p:origin x="-53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0"/>
          <c:y val="1.6980216177402291E-3"/>
          <c:w val="0.8683104739265326"/>
          <c:h val="0.96383358217074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ln>
              <a:noFill/>
            </a:ln>
          </c:spPr>
          <c:explosion val="17"/>
          <c:dPt>
            <c:idx val="0"/>
            <c:spPr>
              <a:solidFill>
                <a:srgbClr val="FFCCCC"/>
              </a:solidFill>
              <a:ln>
                <a:noFill/>
              </a:ln>
            </c:spPr>
          </c:dPt>
          <c:dPt>
            <c:idx val="1"/>
            <c:explosion val="0"/>
          </c:dPt>
          <c:dPt>
            <c:idx val="2"/>
            <c:explosion val="8"/>
          </c:dPt>
          <c:dPt>
            <c:idx val="3"/>
            <c:explosion val="12"/>
            <c:spPr>
              <a:solidFill>
                <a:srgbClr val="66FF33"/>
              </a:solidFill>
              <a:ln>
                <a:noFill/>
              </a:ln>
            </c:spPr>
          </c:dPt>
          <c:dPt>
            <c:idx val="4"/>
            <c:explosion val="40"/>
          </c:dPt>
          <c:dPt>
            <c:idx val="5"/>
            <c:explosion val="18"/>
          </c:dPt>
          <c:dPt>
            <c:idx val="6"/>
            <c:explosion val="26"/>
          </c:dPt>
          <c:dLbls>
            <c:dLbl>
              <c:idx val="0"/>
              <c:layout>
                <c:manualLayout>
                  <c:x val="3.8597020780667672E-2"/>
                  <c:y val="0.1102214899122134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доходы физических лиц  </a:t>
                    </a:r>
                    <a:endParaRPr lang="ru-RU" dirty="0" smtClean="0"/>
                  </a:p>
                  <a:p>
                    <a:r>
                      <a:rPr lang="ru-RU" baseline="0" dirty="0" smtClean="0"/>
                      <a:t>7,9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376229614039182E-2"/>
                  <c:y val="5.4008454777735297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762665009956438E-3"/>
                  <c:y val="-8.6971952787792628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762665009956438E-3"/>
                  <c:y val="-3.61031935293629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 на имущество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17,3</a:t>
                    </a:r>
                    <a:r>
                      <a:rPr lang="ru-RU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816000408709405E-2"/>
                  <c:y val="-1.19229478325818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от использования </a:t>
                    </a:r>
                    <a:r>
                      <a:rPr lang="ru-RU" smtClean="0"/>
                      <a:t>имущества</a:t>
                    </a:r>
                    <a:r>
                      <a:rPr lang="ru-RU" baseline="0" smtClean="0"/>
                      <a:t> 0,8</a:t>
                    </a:r>
                    <a:r>
                      <a:rPr lang="ru-RU" smtClean="0"/>
                      <a:t>%</a:t>
                    </a:r>
                    <a:endParaRPr lang="ru-RU" b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3953438068229635"/>
                  <c:y val="7.9227186898913587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06988929929078E-2"/>
                  <c:y val="2.5258822772216659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1874100387344019"/>
                  <c:y val="7.8831598359611656E-3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1502628760441697"/>
                  <c:y val="0.13721361911316221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9009E-2"/>
                  <c:y val="7.2423440105907427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 7,9%</c:v>
                </c:pt>
                <c:pt idx="1">
                  <c:v>акцизы 15,8%</c:v>
                </c:pt>
                <c:pt idx="2">
                  <c:v>единый сельскохозяйственный налог 2,4%</c:v>
                </c:pt>
                <c:pt idx="3">
                  <c:v>налоги на имущество 17,3 %</c:v>
                </c:pt>
                <c:pt idx="4">
                  <c:v>доходы от использования имущества 0,8 %</c:v>
                </c:pt>
                <c:pt idx="5">
                  <c:v>инициативные платежи 0,5%</c:v>
                </c:pt>
                <c:pt idx="6">
                  <c:v>безвозмездные поступления  55,3 %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7.9</c:v>
                </c:pt>
                <c:pt idx="1">
                  <c:v>15.8</c:v>
                </c:pt>
                <c:pt idx="2" formatCode="0.0">
                  <c:v>2.4</c:v>
                </c:pt>
                <c:pt idx="3">
                  <c:v>17.3</c:v>
                </c:pt>
                <c:pt idx="4">
                  <c:v>0.8</c:v>
                </c:pt>
                <c:pt idx="5">
                  <c:v>0.5</c:v>
                </c:pt>
                <c:pt idx="6" formatCode="0.0">
                  <c:v>55.3</c:v>
                </c:pt>
              </c:numCache>
            </c:numRef>
          </c:val>
        </c:ser>
      </c:pie3DChart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1.9099958144368004E-2"/>
          <c:y val="0.86293540034848371"/>
          <c:w val="0.9699449544242208"/>
          <c:h val="0.13706459965151685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5432098765432145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0802469135802609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 </c:v>
                </c:pt>
              </c:strCache>
            </c:strRef>
          </c:tx>
          <c:dLbls>
            <c:dLbl>
              <c:idx val="0"/>
              <c:layout>
                <c:manualLayout>
                  <c:x val="1.0802347623213715E-2"/>
                  <c:y val="-3.3271748785946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2.1604938271604916E-2"/>
                  <c:y val="-2.6142088331814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8.5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2.0061728395061668E-2"/>
                  <c:y val="-2.85186418165251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</c:ser>
        <c:shape val="box"/>
        <c:axId val="133319296"/>
        <c:axId val="133333376"/>
        <c:axId val="0"/>
      </c:bar3DChart>
      <c:catAx>
        <c:axId val="133319296"/>
        <c:scaling>
          <c:orientation val="minMax"/>
        </c:scaling>
        <c:delete val="1"/>
        <c:axPos val="b"/>
        <c:numFmt formatCode="General" sourceLinked="0"/>
        <c:tickLblPos val="none"/>
        <c:crossAx val="133333376"/>
        <c:crosses val="autoZero"/>
        <c:auto val="1"/>
        <c:lblAlgn val="ctr"/>
        <c:lblOffset val="100"/>
      </c:catAx>
      <c:valAx>
        <c:axId val="133333376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3331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5048118985124"/>
          <c:y val="0.16285211119351067"/>
          <c:w val="0.29384951881014881"/>
          <c:h val="0.43609569314240876"/>
        </c:manualLayout>
      </c:layout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</cdr:x>
      <cdr:y>0.83544</cdr:y>
    </cdr:from>
    <cdr:to>
      <cdr:x>0.4475</cdr:x>
      <cdr:y>0.90282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4464496"/>
          <a:ext cx="432054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0.47375</cdr:x>
      <cdr:y>0.68722</cdr:y>
    </cdr:from>
    <cdr:to>
      <cdr:x>0.56125</cdr:x>
      <cdr:y>0.75459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367240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grachadm.petrovsk.sarmo.ru/foto/fotoalbom/IMG_10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5700"/>
            <a:ext cx="247713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rachadm.petrovsk.sarmo.ru/foto/fotoalbom/IMG_10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755" y="4923155"/>
            <a:ext cx="2849245" cy="193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357430"/>
            <a:ext cx="6400800" cy="34290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ГРАЧЕВСКОГО МУНИЦИПАЛЬНОГО ОБРАЗОВАНИЯ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 ОБ ИСПОЛНЕНИИ БЮДЖЕТА  ГРАЧЕВСКОГО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2023 ГОД»</a:t>
            </a:r>
            <a:endParaRPr lang="ru-RU" sz="22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3872274"/>
              </p:ext>
            </p:extLst>
          </p:nvPr>
        </p:nvGraphicFramePr>
        <p:xfrm>
          <a:off x="395536" y="1412776"/>
          <a:ext cx="8229600" cy="33364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562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2023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545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Муниципальная программа "Развитие информационного партнерства органов местного самоуправления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муниципального образования со средствами массовой информации"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5,0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Муниципальная программа "Ремонт, содержание автомобильных дорог в границах Грачевского муниципального образования Петровского муниципального района Саратовской области"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11 038,8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11 043,8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В 2023 ГОДУ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3538463"/>
              </p:ext>
            </p:extLst>
          </p:nvPr>
        </p:nvGraphicFramePr>
        <p:xfrm>
          <a:off x="179512" y="1196752"/>
          <a:ext cx="8784976" cy="41833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119,5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234,3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бюджета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403,8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Саратовская область, Петровский район, село Грачевка, ул. Новоселов, д. 15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Факс: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grachmotb@yandex.ru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?</a:t>
            </a:r>
            <a:endParaRPr lang="ru-RU" sz="32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9159" y="928670"/>
            <a:ext cx="878484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</a:t>
            </a:r>
            <a:r>
              <a:rPr lang="ru-RU" sz="20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который начинается с момента утверждения решения 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образования и продолжается в течение финансового года.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(обеспечение полного и своевременного  поступления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соответствии с утвержденными бюджетными назначениями);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исполнения принятых муниципальным образованием расходных обязательств).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контроля за исполнением бюджета.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Грачевского муниципального образования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за 2023 год предоставляется в Совет депутатов 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Грачевского муниципального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образования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По результатам рассмотрения отчета депутаты принимают решение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 его утверждении либо отклонении.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ОСНОВНЫЕ ПАРАМЕТРЫ БЮДЖЕТА ГРАЧЕВСКОГО МУНИЦИПАЛЬНОГО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5090743"/>
              </p:ext>
            </p:extLst>
          </p:nvPr>
        </p:nvGraphicFramePr>
        <p:xfrm>
          <a:off x="467544" y="692696"/>
          <a:ext cx="8329644" cy="564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2000264"/>
                <a:gridCol w="1801908"/>
                <a:gridCol w="2098578"/>
              </a:tblGrid>
              <a:tr h="62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2022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2023 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2023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16 572,0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17 913,1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19 370,9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8 824,2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7 200,1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</a:t>
                      </a:r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658,0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 7 747,8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10 713,0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10 712,9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14 759,0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21 246,7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20 787,8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1 813,0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-3 333,6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-1 416,9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-1 813,0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3 333,6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1 416,9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46,3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ДОХОДЫ  БЮДЖЕТА ГРАЧЕВСКОГО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 за 2023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534182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92869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00173"/>
          <a:ext cx="8517632" cy="5000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103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7055,1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8415,7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119,3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2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1187,5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1537,3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129,5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2892,1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3053,8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105,6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17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305,9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462,4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151,2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4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2669,6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3362,2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125,9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73126"/>
          <a:ext cx="8229600" cy="43511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211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145,0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242,3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167,1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6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Доходы от использования муниципального имущества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45,0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142,3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Св.100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6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Инициативные платежи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001156" cy="65265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 algn="just">
              <a:tabLst>
                <a:tab pos="446088" algn="l"/>
              </a:tabLst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Исполнение бюджета Грачевского МО за 2023 год составило по доходам с учетом безвозмездных перечислений 19 370,9 тыс. рублей (108,1 % от уточненных бюджетных назначений)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</a:t>
            </a:r>
          </a:p>
          <a:p>
            <a:pPr algn="just">
              <a:tabLst>
                <a:tab pos="446088" algn="l"/>
              </a:tabLst>
            </a:pP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	Собственные доходы бюджета исполнены в сумме 8 658,0 тыс.рублей, что </a:t>
            </a:r>
            <a:r>
              <a:rPr lang="ru-RU" sz="250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составляет </a:t>
            </a:r>
            <a:r>
              <a:rPr lang="ru-RU" sz="250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120,2%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от плановых назначений.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25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доходы. 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Поступление  налога на доходы физических лиц в отчетном году равно 1 537,3 тыс.рублей, годовой план выполнен на 129,5%. Акцизов зачислено 3 053,8 тыс. рублей. Годовой план выполнен на 105,6%. Единого сельскохозяйственного налога поступило 462,4 тыс. рублей. План выполнен на 151,2%. В 2023 году  зачислено налога на имущество физических лиц в сумме 899,2 тыс. рублей. Годовой план выполнен на 225,0%. Исполнение по земельному  налогу составило 2 463,0 тыс. рублей. Годовой план выполнен на 108,5%.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25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</a:t>
            </a: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составе неналоговых доходов поступили доходы: от арендной платы за земли в сумме 142,3 тыс. рублей (план выполнен на 316,2%) и  инициативные платежи в сумме 100,0 тыс. рублей  (план выполнен на 100,0%). </a:t>
            </a:r>
          </a:p>
          <a:p>
            <a:pPr algn="just"/>
            <a:r>
              <a:rPr lang="ru-RU" sz="25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По состоянию на 1 января 2024 года имеется недоимка в бюджет муниципального образования в сумме 799,1 тыс. рублей.  По сравнению с данными на 1 января 2023 года  она увеличилась на 19,2 тыс. рублей. В разрезе налогов недоимка составляет:  по  налогу на доходы физических лиц  3,8 тыс. рублей, по единому сельскохозяйственному налогу 0,1 тыс. рублей, по  налогу на имущество физических лиц 224,7 тыс. рублей и  по земельному налогу  570,5 тыс.рублей.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Безвозмездные поступления от других бюджетов бюджетной системы Российской Федерации за 2023 год составили 10 712,9 тыс. рублей, в том числе: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дотация на выравнивание бюджетной обеспеченности поселений  – 209,1 тыс. рублей;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субвенции бюджетам сельских поселений на осуществление  первичного воинского учета на территориях, где отсутствуют военные комиссариаты – 288,1 тыс. рублей;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 субсидия на реализацию инициативных проектов в сумме 1 102, 7 тыс. рублей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на выполнение работ по капитальному ремонту водопроводной сети </a:t>
            </a:r>
            <a:r>
              <a:rPr lang="ru-RU" sz="2500" dirty="0" err="1" smtClean="0">
                <a:latin typeface="PT Astra Serif" pitchFamily="18" charset="-52"/>
                <a:ea typeface="PT Astra Serif" pitchFamily="18" charset="-52"/>
              </a:rPr>
              <a:t>с.Сосновоборское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 Саратовской области, Петровского района по улице Центральной, Лесной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;   </a:t>
            </a:r>
          </a:p>
          <a:p>
            <a:pPr algn="just"/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     -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в сумме 7 233,0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тыс. рублей;</a:t>
            </a:r>
          </a:p>
          <a:p>
            <a:pPr algn="just"/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- </a:t>
            </a:r>
            <a:r>
              <a:rPr lang="ru-RU" sz="2500" dirty="0">
                <a:latin typeface="PT Astra Serif" pitchFamily="18" charset="-52"/>
                <a:ea typeface="PT Astra Serif" pitchFamily="18" charset="-52"/>
              </a:rPr>
              <a:t>межбюджетные трансферты на выполнение полномочий по уточнению сведений о границах населенных пунктов и территориальных зон в ЕГРН в сумме 1 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880,0 </a:t>
            </a:r>
            <a:r>
              <a:rPr lang="ru-RU" sz="2500" dirty="0">
                <a:latin typeface="PT Astra Serif" pitchFamily="18" charset="-52"/>
                <a:ea typeface="PT Astra Serif" pitchFamily="18" charset="-52"/>
              </a:rPr>
              <a:t>рублей.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endParaRPr lang="ru-RU" sz="2500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ГРАЧЕВСКОГО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ПО РАЗДЕЛАМ         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6357458"/>
              </p:ext>
            </p:extLst>
          </p:nvPr>
        </p:nvGraphicFramePr>
        <p:xfrm>
          <a:off x="179512" y="980728"/>
          <a:ext cx="8643427" cy="47068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1"/>
                <a:gridCol w="1584176"/>
                <a:gridCol w="1584176"/>
                <a:gridCol w="1514634"/>
              </a:tblGrid>
              <a:tr h="857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2023года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2023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5 942,9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5 639,7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94,9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288,1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288,1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3,0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  <a:endParaRPr lang="ru-RU" sz="1800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13 033,6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12 918,8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99,1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1 809,9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 1 772,0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97,9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169,2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169,2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18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21 246,7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20 787,8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97,8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ГРАЧЕВСКОГО МУНИЦИПАЛЬНОГО ОБРАЗОВАНИЯ ЗА 2023 ГОД (%)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38451807"/>
              </p:ext>
            </p:extLst>
          </p:nvPr>
        </p:nvGraphicFramePr>
        <p:xfrm>
          <a:off x="466641" y="1052736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2866</TotalTime>
  <Words>638</Words>
  <Application>Microsoft Office PowerPoint</Application>
  <PresentationFormat>Экран (4:3)</PresentationFormat>
  <Paragraphs>208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ГРАЧЕВСКОГО МУНИЦИПАЛЬНОГО ОБРАЗОВАНИЯ  </vt:lpstr>
      <vt:lpstr>                           ДОХОДЫ  БЮДЖЕТА ГРАЧЕВСКОГО МУНИЦИПАЛЬНОГО ОБРАЗОВАНИЯ   за 2023 ГОД (%)</vt:lpstr>
      <vt:lpstr>   Налоговые доходы (тыс. руб.) </vt:lpstr>
      <vt:lpstr>     Неналоговые доходы (тыс. руб.) </vt:lpstr>
      <vt:lpstr>Слайд 7</vt:lpstr>
      <vt:lpstr> РАСХОДЫ  БЮДЖЕТА ГРАЧЕВСКОГО МУНИЦИПАЛЬНОГО ОБРАЗОВАНИЯ                                                        ПО РАЗДЕЛАМ                                                   (тыс. руб.)  </vt:lpstr>
      <vt:lpstr>СТРУКТУРА РАСХОДОВ БЮДЖЕТА ГРАЧЕВСКОГО МУНИЦИПАЛЬНОГО ОБРАЗОВАНИЯ ЗА 2023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В 2023 ГОДУ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Client-99</cp:lastModifiedBy>
  <cp:revision>401</cp:revision>
  <dcterms:created xsi:type="dcterms:W3CDTF">2016-03-02T07:51:07Z</dcterms:created>
  <dcterms:modified xsi:type="dcterms:W3CDTF">2024-05-29T07:29:50Z</dcterms:modified>
</cp:coreProperties>
</file>