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3" r:id="rId11"/>
    <p:sldId id="269" r:id="rId12"/>
    <p:sldId id="270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1.6980216177402278E-3"/>
          <c:w val="0.8683104739265326"/>
          <c:h val="0.963833582170743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ln>
              <a:noFill/>
            </a:ln>
          </c:spPr>
          <c:explosion val="17"/>
          <c:dPt>
            <c:idx val="0"/>
            <c:bubble3D val="0"/>
            <c:spPr>
              <a:solidFill>
                <a:srgbClr val="FFCCCC"/>
              </a:solidFill>
              <a:ln>
                <a:noFill/>
              </a:ln>
            </c:spPr>
          </c:dPt>
          <c:dPt>
            <c:idx val="1"/>
            <c:bubble3D val="0"/>
            <c:explosion val="0"/>
          </c:dPt>
          <c:dPt>
            <c:idx val="2"/>
            <c:bubble3D val="0"/>
            <c:explosion val="8"/>
          </c:dPt>
          <c:dPt>
            <c:idx val="3"/>
            <c:bubble3D val="0"/>
            <c:spPr>
              <a:solidFill>
                <a:srgbClr val="66FF33"/>
              </a:solidFill>
              <a:ln>
                <a:noFill/>
              </a:ln>
            </c:spPr>
          </c:dPt>
          <c:dPt>
            <c:idx val="4"/>
            <c:bubble3D val="0"/>
            <c:explosion val="40"/>
          </c:dPt>
          <c:dPt>
            <c:idx val="5"/>
            <c:bubble3D val="0"/>
            <c:explosion val="18"/>
          </c:dPt>
          <c:dLbls>
            <c:dLbl>
              <c:idx val="0"/>
              <c:layout>
                <c:manualLayout>
                  <c:x val="0.11895621630755016"/>
                  <c:y val="-8.798326443541312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алог на доходы физических лиц  </a:t>
                    </a:r>
                    <a:endParaRPr lang="ru-RU" dirty="0" smtClean="0"/>
                  </a:p>
                  <a:p>
                    <a:r>
                      <a:rPr lang="ru-RU" baseline="0" dirty="0" smtClean="0"/>
                      <a:t>16,1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9437159882458553E-2"/>
                  <c:y val="-8.950719958064162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4226106263025567E-2"/>
                  <c:y val="1.79599857008705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48378204218553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от использования имущества 0,3</a:t>
                    </a:r>
                    <a:r>
                      <a:rPr lang="ru-RU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5195736392779087E-2"/>
                  <c:y val="-1.81477270927049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безвозмездные поступления 46,7%</a:t>
                    </a:r>
                    <a:endParaRPr lang="ru-RU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8737268551338615E-3"/>
                  <c:y val="-9.35906711363077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06988929929078E-2"/>
                  <c:y val="2.52588227722166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1874100387344007"/>
                  <c:y val="7.883159835961156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1502628760441683"/>
                  <c:y val="0.1372136191131622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33E-2"/>
                  <c:y val="0.1516939763951157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8971E-2"/>
                  <c:y val="7.242344010590735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9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9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 16,1%</c:v>
                </c:pt>
                <c:pt idx="1">
                  <c:v>единый сельскохозяйственный налог 1,8 %</c:v>
                </c:pt>
                <c:pt idx="2">
                  <c:v>налоги на имущество 17,5 %</c:v>
                </c:pt>
                <c:pt idx="3">
                  <c:v>доходы от использования имущества 0,3 %</c:v>
                </c:pt>
                <c:pt idx="4">
                  <c:v>безвозмездные поступления  46,7 %</c:v>
                </c:pt>
                <c:pt idx="5">
                  <c:v>акцизы 17,6%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16.100000000000001</c:v>
                </c:pt>
                <c:pt idx="1">
                  <c:v>1.8</c:v>
                </c:pt>
                <c:pt idx="2" formatCode="General">
                  <c:v>17.5</c:v>
                </c:pt>
                <c:pt idx="3" formatCode="General">
                  <c:v>0.30000000000000004</c:v>
                </c:pt>
                <c:pt idx="4">
                  <c:v>46.7</c:v>
                </c:pt>
                <c:pt idx="5" formatCode="General">
                  <c:v>17.600000000000001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accent6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1.9099958144367987E-2"/>
          <c:y val="0.8383150991636672"/>
          <c:w val="0.96994495442422013"/>
          <c:h val="0.16168490083633347"/>
        </c:manualLayout>
      </c:layout>
      <c:overlay val="0"/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129E-2"/>
                  <c:y val="-2.6142088331814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802469135802593E-2"/>
                  <c:y val="-2.6142088331814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экономика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02347623213715E-2"/>
                  <c:y val="-3.3271748785946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62.2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2.1604938271604889E-2"/>
                  <c:y val="-2.61420883318147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668E-2"/>
                  <c:y val="-2.8518641816525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446464"/>
        <c:axId val="134466560"/>
        <c:axId val="0"/>
      </c:bar3DChart>
      <c:catAx>
        <c:axId val="1344464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34466560"/>
        <c:crosses val="autoZero"/>
        <c:auto val="1"/>
        <c:lblAlgn val="ctr"/>
        <c:lblOffset val="100"/>
        <c:noMultiLvlLbl val="0"/>
      </c:catAx>
      <c:valAx>
        <c:axId val="134466560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one"/>
        <c:crossAx val="134446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15048118985124"/>
          <c:y val="0.16285211119351067"/>
          <c:w val="0.29384951881014881"/>
          <c:h val="0.43609569314240837"/>
        </c:manualLayout>
      </c:layout>
      <c:overlay val="0"/>
      <c:txPr>
        <a:bodyPr/>
        <a:lstStyle/>
        <a:p>
          <a:pPr>
            <a:defRPr sz="140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</cdr:x>
      <cdr:y>0.83544</cdr:y>
    </cdr:from>
    <cdr:to>
      <cdr:x>0.4475</cdr:x>
      <cdr:y>0.90282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0704" y="4464496"/>
          <a:ext cx="432054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0.47375</cdr:x>
      <cdr:y>0.68722</cdr:y>
    </cdr:from>
    <cdr:to>
      <cdr:x>0.56125</cdr:x>
      <cdr:y>0.75459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98776" y="367240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01.06.2023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grachadm.petrovsk.sarmo.ru/foto/fotoalbom/IMG_109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5700"/>
            <a:ext cx="247713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rachadm.petrovsk.sarmo.ru/foto/fotoalbom/IMG_108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4755" y="4923155"/>
            <a:ext cx="2849245" cy="193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357430"/>
            <a:ext cx="6400800" cy="34290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ПОДГОТОВЛЕН НА ОСНОВАНИИ РЕШЕНИЯ СОВЕТА ДЕПУТАТОВ ГРАЧЕВСКОГО МУНИЦИПАЛЬНОГО </a:t>
            </a:r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ОБРАЗОВАНИЯ ОТ 30.05.2023 ГОДА № 71-212 </a:t>
            </a:r>
            <a:endParaRPr lang="ru-RU" sz="2000" dirty="0" smtClean="0">
              <a:solidFill>
                <a:srgbClr val="00206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«ОБ УТВЕРЖДЕНИИ ГОДОВОГО ОТЧЕТА  ОБ ИСПОЛНЕНИИ БЮДЖЕТА  ГРАЧЕВСКОГО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МУНИЦИПАЛЬНОГО ОБРАЗОВАНИЯ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2022 ГОД»</a:t>
            </a:r>
            <a:endParaRPr lang="ru-RU" sz="2000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19736"/>
              </p:ext>
            </p:extLst>
          </p:nvPr>
        </p:nvGraphicFramePr>
        <p:xfrm>
          <a:off x="395536" y="1412776"/>
          <a:ext cx="8229600" cy="306209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562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Исполнено        2022 год (тыс.руб.)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6545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Муниципальная программа "Развитие информационного партнерства органов местного самоуправления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муниципального образования со средствами массовой информации"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7,8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Муниципальная программа "Ремонт, содержание автомобильных дорог в границах Грачевского муниципального образования Петровского муниципального района Саратовской области"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9 176,6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9 184,4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В 2022 ГОДУ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039998"/>
              </p:ext>
            </p:extLst>
          </p:nvPr>
        </p:nvGraphicFramePr>
        <p:xfrm>
          <a:off x="179512" y="1196752"/>
          <a:ext cx="8784976" cy="418333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117,5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228,7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полномочий по формированию, исполнению и осуществлению контроля бюджета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70,6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416,8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Саратовская область, Петровский район, село Грачевка, ул. Новоселов, д. 15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Факс: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grachmotb@yandex.ru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ЧТО ТАКОЕ ИСПОЛНЕНИЕ БЮДЖЕТА ?</a:t>
            </a:r>
            <a:endParaRPr lang="ru-RU" sz="32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9159" y="928670"/>
            <a:ext cx="8784841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–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это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процесс сбора и учета доходов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кассового плана </a:t>
            </a:r>
            <a:r>
              <a:rPr lang="ru-RU" sz="20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который начинается с момента утверждения решения 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бюджете законодательным (представительным) органом муниципального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образования и продолжается в течение финансового года.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Основные этапы исполнения бюджета: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доходам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(обеспечение полного и своевременного  поступления 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в соответствии с утвержденными бюджетными назначениями);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расходам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исполнения принятых муниципальным образованием расходных обязательств).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контроля за исполнением бюджета.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Годовой отчет об исполнении бюджета Грачевского муниципального образования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за 2022 год предоставляется в Совет депутатов 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Грачевского муниципального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образования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По результатам рассмотрения отчета депутаты принимают решение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 его утверждении либо отклонении.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ОСНОВНЫЕ ПАРАМЕТРЫ БЮДЖЕТА ГРАЧЕВСКОГО МУНИЦИПАЛЬНОГО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280739"/>
              </p:ext>
            </p:extLst>
          </p:nvPr>
        </p:nvGraphicFramePr>
        <p:xfrm>
          <a:off x="467544" y="692696"/>
          <a:ext cx="8329644" cy="564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4"/>
                <a:gridCol w="2000264"/>
                <a:gridCol w="1801908"/>
                <a:gridCol w="2098578"/>
              </a:tblGrid>
              <a:tr h="62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2021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2022 год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2022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7 195,2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15 458,3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16 572,0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5 312,7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7 710,5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8 824,2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1 882,5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7 747,8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 7 747,8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6 680,6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15 758,1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14 759,0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Дефицит (-), профицит (+)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514,6 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-299,8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1 813,0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Источники финансирования дефицита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-514,6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299,8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-1 813,0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6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ДОХОДЫ  БЮДЖЕТА ГРАЧЕВСКОГО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 за 2022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534182" cy="5158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858241"/>
          <a:ext cx="8517632" cy="58535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1030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78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7667,3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8781,0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114,5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03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2210,3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2660,4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120,4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57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2402,0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2914,1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121,3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485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295,2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295,5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796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2759,0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2910,2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105,5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06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пошлина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0,8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0,8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85860"/>
          <a:ext cx="8229600" cy="30072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12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5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43,2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43,2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</a:rPr>
                        <a:t>Доходы от использования муниципального имущества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43,2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43,2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5265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     Исполнение бюджета Грачевского муниципального образования за 2022 год по доходам с учетом безвозмездных перечислений составило 16572,0 тыс.руб. (107,2% от уточненных бюджетных назначений). Собственные доходы бюджета исполнены в сумме 8824,2 тыс.рублей, что составляет 114,4% от плановых назначений.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r>
              <a:rPr lang="ru-RU" sz="14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Налоговые доходы. 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Поступление  налога на доходы физических лиц в отчетном году равно  2660,4 тыс.рублей, годовой план выполнен на 120,4%. Акцизов зачислено 2914,1 тыс. рублей. Годовой план выполнен на 121,3%. Единого сельскохозяйственного налога поступило 295,5 тыс. рублей. План выполнен на 100,1%. В 2022 году  зачислено налога на имущество физических лиц в сумме 487,3 тыс. рублей. Годовой план выполнен на 117,4%. Исполнение по земельному  налогу составило 2422,9 тыс. рублей. Годовой план выполнен на 103,4%. Госпошлины зачислено 0,8 тыс. рублей. Годовой план выполнен на 100,0%.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r>
              <a:rPr lang="ru-RU" sz="14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Неналоговые доходы</a:t>
            </a:r>
            <a:r>
              <a:rPr lang="ru-RU" sz="14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В составе неналоговых доходов поступили доходы от арендной платы за земли в сумме 43,2 тыс. рублей.  План выполнен на 100%.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По состоянию на 1 января 2023 года имеется недоимка в бюджет муниципального образования в сумме 779,9 тыс. рублей.  По сравнению с данными на 1 января 2022 года  она увеличилась на 66,0 тыс. рублей. В разрезе налогов недоимка составляет:  по  налогу на доходы физических лиц  12,9 тыс. рублей, по единому сельскохозяйственному налогу 6,5 тыс. рублей, по  налогу на имущество физических лиц 290,2 тыс. рублей и  по земельному налогу  470,3 тыс.рублей.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Безвозмездные поступления от других бюджетов бюджетной системы Российской Федерации за 2022 год составили 7 747,8 тыс. рублей, в том числе: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дотация на выравнивание бюджетной обеспеченности поселений  – 134,2 тыс. рублей;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субвенции бюджетам сельских поселений на осуществление  первичного воинского учета на территориях, где отсутствуют военные комиссариаты – 263,6 тыс. рублей;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</a:t>
            </a:r>
            <a:r>
              <a:rPr lang="ru-RU" sz="14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субсидия на осуществление дорожной деятельности в отношении автомобильных дорог общего пользования местного значения за счет средств областного дорожного фонда в сумме 7 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350,0 </a:t>
            </a:r>
            <a:r>
              <a:rPr lang="ru-RU" sz="1400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</a:t>
            </a:r>
            <a:r>
              <a:rPr lang="ru-RU" sz="1400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рублей</a:t>
            </a: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</a:t>
            </a:r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endParaRPr lang="ru-RU" sz="1400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ГРАЧЕВСКОГО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ПО РАЗДЕЛАМ         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135006"/>
              </p:ext>
            </p:extLst>
          </p:nvPr>
        </p:nvGraphicFramePr>
        <p:xfrm>
          <a:off x="179512" y="980728"/>
          <a:ext cx="8643427" cy="40758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1"/>
                <a:gridCol w="1584176"/>
                <a:gridCol w="1584176"/>
                <a:gridCol w="1514634"/>
              </a:tblGrid>
              <a:tr h="857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Показатели</a:t>
                      </a:r>
                      <a:endParaRPr lang="ru-RU" sz="16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2022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года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Отчет                         2022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Общегосударственные вопросы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5 071,3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4 696,7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92,6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оборона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263,6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263,6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экономика</a:t>
                      </a:r>
                      <a:endParaRPr lang="ru-RU" sz="1800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9 752,0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9 176,7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94,1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Жилищно-коммунальное хозяйство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460,9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 443,8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96,3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7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Социальная политика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210,3 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178,2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84,7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0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18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15 758,1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14 759,0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93,7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ГРАЧЕВСКОГО МУНИЦИПАЛЬНОГО ОБРАЗОВАНИЯ ЗА 2022 ГОД (%)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2294"/>
              </p:ext>
            </p:extLst>
          </p:nvPr>
        </p:nvGraphicFramePr>
        <p:xfrm>
          <a:off x="466641" y="1052736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2782</TotalTime>
  <Words>623</Words>
  <Application>Microsoft Office PowerPoint</Application>
  <PresentationFormat>Экран (4:3)</PresentationFormat>
  <Paragraphs>195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БЮДЖЕТ ДЛЯ ГРАЖДАН</vt:lpstr>
      <vt:lpstr>ЧТО ТАКОЕ ИСПОЛНЕНИЕ БЮДЖЕТА ?</vt:lpstr>
      <vt:lpstr>ОСНОВНЫЕ ПАРАМЕТРЫ БЮДЖЕТА ГРАЧЕВСКОГО МУНИЦИПАЛЬНОГО ОБРАЗОВАНИЯ  </vt:lpstr>
      <vt:lpstr>                           ДОХОДЫ  БЮДЖЕТА ГРАЧЕВСКОГО МУНИЦИПАЛЬНОГО ОБРАЗОВАНИЯ   за 2022 ГОД (%)</vt:lpstr>
      <vt:lpstr>  Налоговые доходы (тыс. руб.) </vt:lpstr>
      <vt:lpstr>     Неналоговые доходы (тыс. руб.) </vt:lpstr>
      <vt:lpstr>Презентация PowerPoint</vt:lpstr>
      <vt:lpstr> РАСХОДЫ  БЮДЖЕТА ГРАЧЕВСКОГО МУНИЦИПАЛЬНОГО ОБРАЗОВАНИЯ                                                        ПО РАЗДЕЛАМ                                                   (тыс. руб.)  </vt:lpstr>
      <vt:lpstr>СТРУКТУРА РАСХОДОВ БЮДЖЕТА ГРАЧЕВСКОГО МУНИЦИПАЛЬНОГО ОБРАЗОВАНИЯ ЗА 2022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В 2022 ГОДУ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Lenovo</cp:lastModifiedBy>
  <cp:revision>371</cp:revision>
  <dcterms:created xsi:type="dcterms:W3CDTF">2016-03-02T07:51:07Z</dcterms:created>
  <dcterms:modified xsi:type="dcterms:W3CDTF">2023-06-01T06:55:19Z</dcterms:modified>
</cp:coreProperties>
</file>