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62" r:id="rId4"/>
    <p:sldId id="260" r:id="rId5"/>
    <p:sldId id="263" r:id="rId6"/>
    <p:sldId id="264" r:id="rId7"/>
    <p:sldId id="265" r:id="rId8"/>
    <p:sldId id="266" r:id="rId9"/>
    <p:sldId id="267" r:id="rId10"/>
    <p:sldId id="273" r:id="rId11"/>
    <p:sldId id="269" r:id="rId12"/>
    <p:sldId id="270" r:id="rId13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20"/>
      <c:perspective val="30"/>
    </c:view3D>
    <c:plotArea>
      <c:layout>
        <c:manualLayout>
          <c:layoutTarget val="inner"/>
          <c:xMode val="edge"/>
          <c:yMode val="edge"/>
          <c:x val="0"/>
          <c:y val="3.6166417829256614E-2"/>
          <c:w val="0.8683104739265326"/>
          <c:h val="0.963833582170743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spPr>
            <a:ln>
              <a:noFill/>
            </a:ln>
          </c:spPr>
          <c:explosion val="39"/>
          <c:dPt>
            <c:idx val="0"/>
            <c:explosion val="18"/>
            <c:spPr>
              <a:solidFill>
                <a:srgbClr val="FFCCCC"/>
              </a:solidFill>
              <a:ln>
                <a:noFill/>
              </a:ln>
            </c:spPr>
          </c:dPt>
          <c:dPt>
            <c:idx val="1"/>
            <c:explosion val="0"/>
          </c:dPt>
          <c:dPt>
            <c:idx val="2"/>
            <c:explosion val="17"/>
          </c:dPt>
          <c:dPt>
            <c:idx val="3"/>
            <c:explosion val="24"/>
            <c:spPr>
              <a:solidFill>
                <a:srgbClr val="66FF33"/>
              </a:solidFill>
              <a:ln>
                <a:noFill/>
              </a:ln>
            </c:spPr>
          </c:dPt>
          <c:dPt>
            <c:idx val="4"/>
            <c:explosion val="44"/>
          </c:dPt>
          <c:dPt>
            <c:idx val="6"/>
            <c:explosion val="26"/>
          </c:dPt>
          <c:dLbls>
            <c:dLbl>
              <c:idx val="0"/>
              <c:layout>
                <c:manualLayout>
                  <c:x val="0.22461367709289526"/>
                  <c:y val="-0.14460983305533781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dirty="0"/>
                      <a:t>алог на доходы физических лиц  </a:t>
                    </a:r>
                    <a:endParaRPr lang="ru-RU" dirty="0" smtClean="0"/>
                  </a:p>
                  <a:p>
                    <a:r>
                      <a:rPr lang="ru-RU" baseline="0" dirty="0" smtClean="0"/>
                      <a:t>23,0 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1622355839141947"/>
                  <c:y val="-1.3874733798383079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721589954374071E-3"/>
                  <c:y val="-0.38088783661350073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3686443527921016"/>
                  <c:y val="-3.625709431454518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доходы от использования имущества 1,2</a:t>
                    </a:r>
                    <a:r>
                      <a:rPr lang="ru-RU" baseline="0" dirty="0" smtClean="0"/>
                      <a:t>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519573639277908E-2"/>
                  <c:y val="-1.81477270927049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Инициативные платежи  2,7%</a:t>
                    </a:r>
                    <a:endParaRPr lang="ru-RU" b="1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20347187346133469"/>
                  <c:y val="9.84472572269149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3.606988929929078E-2"/>
                  <c:y val="2.5258822772216624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11874100387344001"/>
                  <c:y val="7.8831598359611534E-3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11502628760441679"/>
                  <c:y val="0.13721361911316221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3286798539287026E-2"/>
                  <c:y val="0.15169397639511575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2.7915323441768954E-2"/>
                  <c:y val="7.242344010590733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4.6125608439394686E-2"/>
                  <c:y val="-4.6749591799520887E-2"/>
                </c:manualLayout>
              </c:layout>
              <c:showCatNam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99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CatNam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  23,0%</c:v>
                </c:pt>
                <c:pt idx="1">
                  <c:v>единый сельскохозяйственный налог 8,2 %</c:v>
                </c:pt>
                <c:pt idx="2">
                  <c:v>налоги на имущество 38,5 %</c:v>
                </c:pt>
                <c:pt idx="3">
                  <c:v>доходы от использования имущества 1,2 %</c:v>
                </c:pt>
                <c:pt idx="4">
                  <c:v>инициативные платежи 2,7 %</c:v>
                </c:pt>
                <c:pt idx="5">
                  <c:v>штрафы 0,2%</c:v>
                </c:pt>
                <c:pt idx="6">
                  <c:v>безвозмездные поступления  26,2 %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 formatCode="General">
                  <c:v>23</c:v>
                </c:pt>
                <c:pt idx="1">
                  <c:v>8.2000000000000011</c:v>
                </c:pt>
                <c:pt idx="2" formatCode="General">
                  <c:v>38.5</c:v>
                </c:pt>
                <c:pt idx="3" formatCode="General">
                  <c:v>1.2</c:v>
                </c:pt>
                <c:pt idx="4" formatCode="General">
                  <c:v>2.7</c:v>
                </c:pt>
                <c:pt idx="5" formatCode="General">
                  <c:v>0.2</c:v>
                </c:pt>
                <c:pt idx="6">
                  <c:v>26.2</c:v>
                </c:pt>
              </c:numCache>
            </c:numRef>
          </c:val>
        </c:ser>
      </c:pie3DChart>
      <c:spPr>
        <a:solidFill>
          <a:schemeClr val="accent6">
            <a:lumMod val="20000"/>
            <a:lumOff val="80000"/>
          </a:schemeClr>
        </a:solidFill>
      </c:spPr>
    </c:plotArea>
    <c:legend>
      <c:legendPos val="b"/>
      <c:layout>
        <c:manualLayout>
          <c:xMode val="edge"/>
          <c:yMode val="edge"/>
          <c:x val="1.909995814436798E-2"/>
          <c:y val="0.8383150991636672"/>
          <c:w val="0.96994495442421991"/>
          <c:h val="0.16168490083633338"/>
        </c:manualLayout>
      </c:layout>
      <c:spPr>
        <a:solidFill>
          <a:schemeClr val="bg1"/>
        </a:solidFill>
        <a:ln>
          <a:solidFill>
            <a:schemeClr val="bg1"/>
          </a:solidFill>
        </a:ln>
      </c:spPr>
      <c:txPr>
        <a:bodyPr/>
        <a:lstStyle/>
        <a:p>
          <a:pPr>
            <a:defRPr sz="119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ln w="6350" cap="flat" cmpd="sng" algn="ctr">
      <a:solidFill>
        <a:srgbClr val="FFFFFF"/>
      </a:solidFill>
      <a:prstDash val="solid"/>
      <a:miter lim="800000"/>
      <a:headEnd type="none" w="med" len="med"/>
      <a:tailEnd type="none" w="med" len="med"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dLbls>
            <c:dLbl>
              <c:idx val="0"/>
              <c:layout>
                <c:manualLayout>
                  <c:x val="1.5432098765432124E-2"/>
                  <c:y val="-2.614208833181477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55.2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1.0802469135802586E-2"/>
                  <c:y val="-2.614208833181477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Жилищно-коммунальное хозяйство </c:v>
                </c:pt>
              </c:strCache>
            </c:strRef>
          </c:tx>
          <c:dLbls>
            <c:dLbl>
              <c:idx val="0"/>
              <c:layout>
                <c:manualLayout>
                  <c:x val="1.0802347623213715E-2"/>
                  <c:y val="-3.3271748785946104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38.800000000000004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Социальная политика</c:v>
                </c:pt>
              </c:strCache>
            </c:strRef>
          </c:tx>
          <c:spPr>
            <a:solidFill>
              <a:srgbClr val="7030A0"/>
            </a:solidFill>
          </c:spPr>
          <c:dLbls>
            <c:dLbl>
              <c:idx val="0"/>
              <c:layout>
                <c:manualLayout>
                  <c:x val="4.1666666666666664E-2"/>
                  <c:y val="-3.564830227065651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</c:ser>
        <c:shape val="box"/>
        <c:axId val="142562816"/>
        <c:axId val="142564352"/>
        <c:axId val="0"/>
      </c:bar3DChart>
      <c:catAx>
        <c:axId val="142562816"/>
        <c:scaling>
          <c:orientation val="minMax"/>
        </c:scaling>
        <c:delete val="1"/>
        <c:axPos val="b"/>
        <c:numFmt formatCode="General" sourceLinked="0"/>
        <c:tickLblPos val="none"/>
        <c:crossAx val="142564352"/>
        <c:crosses val="autoZero"/>
        <c:auto val="1"/>
        <c:lblAlgn val="ctr"/>
        <c:lblOffset val="100"/>
      </c:catAx>
      <c:valAx>
        <c:axId val="142564352"/>
        <c:scaling>
          <c:orientation val="minMax"/>
        </c:scaling>
        <c:delete val="1"/>
        <c:axPos val="l"/>
        <c:majorGridlines/>
        <c:numFmt formatCode="0.0" sourceLinked="1"/>
        <c:tickLblPos val="none"/>
        <c:crossAx val="142562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615048118985124"/>
          <c:y val="0.16285211119351067"/>
          <c:w val="0.29384951881014881"/>
          <c:h val="0.61053397039937163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0.395</cdr:x>
      <cdr:y>0.83544</cdr:y>
    </cdr:from>
    <cdr:to>
      <cdr:x>0.4475</cdr:x>
      <cdr:y>0.90282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50704" y="4464496"/>
          <a:ext cx="432054" cy="360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0.47375</cdr:x>
      <cdr:y>0.68722</cdr:y>
    </cdr:from>
    <cdr:to>
      <cdr:x>0.56125</cdr:x>
      <cdr:y>0.75459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98776" y="3672408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ttp://grachadm.petrovsk.sarmo.ru/foto/fotoalbom/IMG_109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65700"/>
            <a:ext cx="2477135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grachadm.petrovsk.sarmo.ru/foto/fotoalbom/IMG_108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94755" y="4923155"/>
            <a:ext cx="2849245" cy="193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http://www.onlinee.xyz/upl/posts/2014-08/1408873736_allday_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0"/>
            <a:ext cx="864096" cy="1088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93610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Constantia" pitchFamily="18" charset="0"/>
              </a:rPr>
              <a:t>БЮДЖЕТ ДЛЯ ГРАЖДАН</a:t>
            </a:r>
            <a:endParaRPr lang="ru-RU" sz="480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2357430"/>
            <a:ext cx="6400800" cy="342902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ПОДГОТОВЛЕН НА ОСНОВАНИИ РЕШЕНИЯ СОВЕТА ДЕПУТАТОВ ГРАЧЕВСКОГО МУНИЦИПАЛЬНОГО ОБРАЗОВАНИЯ 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«ОБ УТВЕРЖДЕНИИ ГОДОВОГО ОТЧЕТА  ОБ ИСПОЛНЕНИИ БЮДЖЕТА  ГРАЧЕВСКОГО 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МУНИЦИПАЛЬНОГО ОБРАЗОВАНИЯ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ПЕТРОВСКОГО МУНИЦИПАЛЬНОГО РАЙОНА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САРАТОВСКОЙ ОБЛАСТИ 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2021 ГОД»</a:t>
            </a:r>
            <a:endParaRPr lang="ru-RU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Муниципальные программы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5032435"/>
              </p:ext>
            </p:extLst>
          </p:nvPr>
        </p:nvGraphicFramePr>
        <p:xfrm>
          <a:off x="395536" y="1412776"/>
          <a:ext cx="8229600" cy="306209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551959"/>
                <a:gridCol w="1677641"/>
              </a:tblGrid>
              <a:tr h="562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Показатели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Исполнено        2021 год (тыс.руб.)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6545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"Развитие информационного партнерства органов местного самоуправления </a:t>
                      </a:r>
                      <a:r>
                        <a:rPr kumimoji="0"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Грачевского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муниципального образования со средствами массовой информации"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"Комплексное развитие сельских территорий </a:t>
                      </a:r>
                      <a:r>
                        <a:rPr kumimoji="0"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Грачевского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муниципального образования Петровского муниципального района Саратовской области"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577,3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582,0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36004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МЕЖБЮДЖЕТНЫЕ ТРАНСФЕРТЫ НА ВЫПОЛНЕНИЕ ПЕРЕДАННЫХ ПОЛНОМОЧИЙ В БЮДЖЕТ ПЕТРОВСКОГО МУНИЦИПАЛЬНОГО РАЙОНА В 2021 ГОДУ</a:t>
            </a:r>
            <a:endParaRPr lang="ru-RU" sz="1600" dirty="0">
              <a:solidFill>
                <a:srgbClr val="C00000"/>
              </a:solidFill>
            </a:endParaRPr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86400372"/>
              </p:ext>
            </p:extLst>
          </p:nvPr>
        </p:nvGraphicFramePr>
        <p:xfrm>
          <a:off x="179512" y="1196752"/>
          <a:ext cx="8784976" cy="4183333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272808"/>
                <a:gridCol w="1512168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Полномочия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(тыс.руб.)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полномочий по осуществлению внешнего муниципального финансового контроля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66,8</a:t>
                      </a:r>
                    </a:p>
                  </a:txBody>
                  <a:tcPr/>
                </a:tc>
              </a:tr>
              <a:tr h="8720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Выполнение полномочий по ведению бухгалтерского учета финансово – хозяйственной деятельности администрации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Грачевского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образования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203,4</a:t>
                      </a: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полномочий по формированию, исполнению и осуществлению контроля </a:t>
                      </a:r>
                      <a:r>
                        <a:rPr kumimoji="0" lang="ru-RU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бюджета </a:t>
                      </a:r>
                      <a:r>
                        <a:rPr lang="ru-RU" sz="180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Грачевского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образования</a:t>
                      </a:r>
                      <a:endParaRPr kumimoji="0" lang="ru-RU" sz="18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68,0</a:t>
                      </a:r>
                    </a:p>
                  </a:txBody>
                  <a:tcPr/>
                </a:tc>
              </a:tr>
              <a:tr h="91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338,2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C000"/>
                </a:solidFill>
              </a:rPr>
              <a:t>КОНТАКТНАЯ ИНФОРМАЦИЯ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640960" cy="4389120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Адрес: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Саратовская область, Петровский район, село Грачевка, ул. Новоселов, д. 15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Телефон: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8(84555)52-6-48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Факс: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8(84555)52-6-48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E-mail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grachmotb@yandex.ru </a:t>
            </a: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64672"/>
          </a:xfrm>
        </p:spPr>
        <p:txBody>
          <a:bodyPr>
            <a:normAutofit/>
          </a:bodyPr>
          <a:lstStyle/>
          <a:p>
            <a:pPr lvl="0"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ТАКОЕ ИСПОЛНЕНИЕ БЮДЖЕТА ?</a:t>
            </a:r>
            <a:endParaRPr lang="ru-RU" sz="3200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59159" y="928670"/>
            <a:ext cx="8784841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Исполнение бюджета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процесс сбора и учета доходов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 осуществление расходов на основе сводной бюджетной  росписи и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кассового плана </a:t>
            </a:r>
            <a:r>
              <a:rPr lang="ru-RU" sz="20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который начинается с момента утверждения решения о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бюджете законодательным (представительным) органом муниципального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образования и продолжается в течение финансового года.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этапы исполнения бюджета: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исполнение бюджета по доходам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(обеспечение полного и своевременного  поступления в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 налогов, сборов, доходов от использования имущества и  других обязательных платежей,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соответствии с утвержденными бюджетными назначениями);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исполнение бюджета по расходам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обеспечение последовательного  финансирования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мероприятий, предусмотренных решением о бюджете, в пределах  утвержденных сумм с целью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исполнения принятых муниципальным образованием расходных обязательств).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Составление и утверждение отчета об исполнении бюджета является важной формой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контроля за исполнением бюджета.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Годовой отчет об исполнении бюджета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Грачевского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муниципального образования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2021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 предоставляется в Совет депутатов </a:t>
            </a:r>
            <a:r>
              <a:rPr lang="ru-RU" sz="1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Грачевского муниципального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образования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По результатам рассмотрения отчета депутаты принимают решение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его утверждении либо отклонении.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548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</a:rPr>
              <a:t>ОСНОВНЫЕ ПАРАМЕТРЫ БЮДЖЕТА ГРАЧЕВСКОГО МУНИЦИПАЛЬНОГО ОБРАЗОВАНИЯ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34112611"/>
              </p:ext>
            </p:extLst>
          </p:nvPr>
        </p:nvGraphicFramePr>
        <p:xfrm>
          <a:off x="467544" y="692696"/>
          <a:ext cx="8329644" cy="5648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4"/>
                <a:gridCol w="2000264"/>
                <a:gridCol w="1801908"/>
                <a:gridCol w="2098578"/>
              </a:tblGrid>
              <a:tr h="621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Отчет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2020 год (факт)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План                  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2021 год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Отчет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2021 год (факт)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5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Доходы, всего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5 754,5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5 701,7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7 195,2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5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из них: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2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Calibri"/>
                          <a:cs typeface="Times New Roman"/>
                        </a:rPr>
                        <a:t>налоговые и неналоговые доходы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4 215,9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3 819,2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5 312,7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Calibri"/>
                          <a:cs typeface="Times New Roman"/>
                        </a:rPr>
                        <a:t>безвозмездные поступления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1 538,6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1 882,5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1 882,5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5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Расходы ,всего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4 921,0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6 890,1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6 680,6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Дефицит (-), профицит (+)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833,5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-1 188,4</a:t>
                      </a:r>
                      <a:endParaRPr lang="ru-RU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514,6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31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Источники финансирования дефицита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-833,5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1 188,4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-514,6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66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Отношение дефицита бюджета к доходам, % (без учета безвозмездных поступлений)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31,1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advTm="1046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smtClean="0">
                <a:solidFill>
                  <a:srgbClr val="C00000"/>
                </a:solidFill>
              </a:rPr>
              <a:t>ДОХОДЫ  БЮДЖЕТА ГРАЧЕВСКОГО МУНИЦИПАЛЬНОГО ОБРАЗОВАНИЯ </a:t>
            </a:r>
            <a:br>
              <a:rPr lang="ru-RU" sz="2000" b="1" i="1" dirty="0" smtClean="0">
                <a:solidFill>
                  <a:srgbClr val="C00000"/>
                </a:solidFill>
              </a:rPr>
            </a:br>
            <a:r>
              <a:rPr lang="ru-RU" sz="2000" b="1" i="1" dirty="0" smtClean="0">
                <a:solidFill>
                  <a:srgbClr val="C00000"/>
                </a:solidFill>
              </a:rPr>
              <a:t> за 2021 ГОД (%)</a:t>
            </a: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9"/>
          <p:cNvGraphicFramePr>
            <a:graphicFrameLocks noGrp="1"/>
          </p:cNvGraphicFramePr>
          <p:nvPr>
            <p:ph idx="1"/>
          </p:nvPr>
        </p:nvGraphicFramePr>
        <p:xfrm>
          <a:off x="395536" y="1268760"/>
          <a:ext cx="8534182" cy="5158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</p:cSld>
  <p:clrMapOvr>
    <a:masterClrMapping/>
  </p:clrMapOvr>
  <p:transition advTm="1101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432048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>Налоговые доходы (тыс. руб.)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000107"/>
          <a:ext cx="8517632" cy="561091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52328"/>
                <a:gridCol w="2016224"/>
                <a:gridCol w="1944216"/>
                <a:gridCol w="1604864"/>
              </a:tblGrid>
              <a:tr h="10308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Наименование источника доходов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плана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508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Налоговые доходы, </a:t>
                      </a:r>
                      <a:endParaRPr lang="ru-RU" sz="1100" b="1" dirty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из них: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3523,6</a:t>
                      </a:r>
                      <a:endParaRPr lang="ru-RU" sz="1800" b="1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5017,1</a:t>
                      </a:r>
                      <a:endParaRPr lang="ru-RU" sz="1800" b="1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142,4</a:t>
                      </a:r>
                      <a:endParaRPr lang="ru-RU" sz="1800" b="1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503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Налог на доходы физических лиц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720,0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1659,6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230,5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485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Единый сельскохозяйственный налог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424,2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587,1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138,4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849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+mn-ea"/>
                          <a:cs typeface="+mn-cs"/>
                        </a:rPr>
                        <a:t>Налоги</a:t>
                      </a:r>
                      <a:r>
                        <a:rPr lang="ru-RU" sz="1800" baseline="0" dirty="0" smtClean="0">
                          <a:latin typeface="+mn-lt"/>
                          <a:ea typeface="+mn-ea"/>
                          <a:cs typeface="+mn-cs"/>
                        </a:rPr>
                        <a:t> на имущество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aseline="0" dirty="0" smtClean="0"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2378,3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2769,3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116,4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065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+mn-ea"/>
                          <a:cs typeface="+mn-cs"/>
                        </a:rPr>
                        <a:t>Государственная</a:t>
                      </a:r>
                      <a:r>
                        <a:rPr lang="ru-RU" sz="1800" baseline="0" dirty="0" smtClean="0">
                          <a:latin typeface="+mn-lt"/>
                          <a:ea typeface="+mn-ea"/>
                          <a:cs typeface="+mn-cs"/>
                        </a:rPr>
                        <a:t> пошлина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1,1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1,1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100,0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>Неналоговые доходы (тыс. руб.)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285860"/>
          <a:ext cx="8229600" cy="509546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00400"/>
                <a:gridCol w="1512168"/>
                <a:gridCol w="1656184"/>
                <a:gridCol w="1460848"/>
              </a:tblGrid>
              <a:tr h="11239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Наименование источника доходов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плана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75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Неналоговые доходы, </a:t>
                      </a:r>
                      <a:endParaRPr lang="ru-RU" sz="1100" b="1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из них: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295,6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295,6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100,0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</a:rPr>
                        <a:t>Доходы от использования муниципального имущества 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87,0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87,0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Штрафы,</a:t>
                      </a:r>
                      <a:r>
                        <a:rPr lang="ru-RU" sz="1800" baseline="0" dirty="0" smtClean="0">
                          <a:latin typeface="+mn-lt"/>
                          <a:ea typeface="Calibri"/>
                          <a:cs typeface="Times New Roman"/>
                        </a:rPr>
                        <a:t> санкции, возмещение ущерба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13,6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13,6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80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Инициативные платежи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195,0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195,0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52650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     Исполнение бюджета Грачевского муниципального образования за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 по доходам с учетом безвозмездных перечислений составило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7195,2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тыс.руб.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(126,2%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 уточненных бюджетных назначений). Собственные доходы бюджета исполнены в сумме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5312,7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тыс.рублей, что составляет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139,1%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 плановых назначений.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Налоговые 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доходы.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Поступление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налога на доходы физических лиц в отчетном году равно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1659,6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тыс.рублей, годовой план выполнен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230,5%.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Единого сельскохозяйственного налога поступило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587,1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 рублей. План выполнен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138,4%.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году  зачислено налога на имущество физических лиц в сумме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418,0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 рублей. Годовой план выполнен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100,2%.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Исполнение по земельному  налогу составило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2351,3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 рублей. Годовой план выполнен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119,9%.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Госпошлины зачислено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1,1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 рублей. Годовой план выполнен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100%.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Неналоговые 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Сумма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поступивших  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году доходов составила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295,6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 рублей, в том числе: арендная плата за земли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87,0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 рублей,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штрафы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13,6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рублей 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инициативные платежи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195,0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 рублей .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План выполнен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100%.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     По состоянию на 1 января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года имеется недоимка в бюджет муниципального образования в сумме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713,9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 рублей.  По сравнению с данными на 1 января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года  она снизилась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15,7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 рублей. В разрезе налогов недоимка составляет:  по  налогу на доходы физических лиц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9,4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 рублей, по единому сельскохозяйственному налогу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6,5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 рублей, по  налогу на имущество физических лиц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200,5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 рублей и  по земельному налогу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497,5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тыс.рублей.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 Безвозмездные поступления от других бюджетов бюджетной системы Российской Федерации за 2021 год составили 1 882,5 тыс. рублей, в том числе: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  - дотация на выравнивание бюджетной обеспеченности поселений  – 128,8 тыс. рублей;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  - субвенции бюджетам сельских поселений на осуществление  первичного воинского учета на территориях, где отсутствуют военные комиссариаты – 234,2 тыс. рублей;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  -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субсидия на реализацию проектов развития муниципальных образований области, основанных на местных инициативах в сумме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998,4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тыс. рублей</a:t>
            </a:r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;</a:t>
            </a:r>
            <a:endParaRPr lang="ru-RU" sz="1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ru-RU" sz="14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субсидия на обеспечение комплексного развития сельских территорий за счет средств резервного фонда Правительства Российской Федерации из федерального и областного бюджетов в сумме 390,0 тыс</a:t>
            </a:r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ru-RU" sz="14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рублей</a:t>
            </a:r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а также </a:t>
            </a:r>
            <a:r>
              <a:rPr lang="ru-RU" sz="14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 целях </a:t>
            </a:r>
            <a:r>
              <a:rPr lang="ru-RU" sz="14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софинансирования</a:t>
            </a:r>
            <a:r>
              <a:rPr lang="ru-RU" sz="14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мероприятий по комплексному развитию сельских территорий  привлечены средства от юридических лиц (прочие безвозмездные поступления) в сумме 6 тыс. рублей</a:t>
            </a:r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- межбюджетные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трансферты, передаваемые бюджетам сельских поселений области на достижение надлежащего уровня оплаты труда в органах местного самоуправления в сумме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125,1 тыс. рублей.</a:t>
            </a:r>
          </a:p>
          <a:p>
            <a:pPr>
              <a:buFont typeface="Wingdings" pitchFamily="2" charset="2"/>
              <a:buChar char="§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5486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РАСХОДЫ  БЮДЖЕТА ГРАЧЕВСКОГО МУНИЦИПАЛЬНОГО ОБРАЗОВАНИЯ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ПО РАЗДЕЛАМ                                                   (тыс. руб.)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3772242"/>
              </p:ext>
            </p:extLst>
          </p:nvPr>
        </p:nvGraphicFramePr>
        <p:xfrm>
          <a:off x="179512" y="980728"/>
          <a:ext cx="8643427" cy="34449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60441"/>
                <a:gridCol w="1584176"/>
                <a:gridCol w="1584176"/>
                <a:gridCol w="1514634"/>
              </a:tblGrid>
              <a:tr h="857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Показатели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План                          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2021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года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Отчет                         2021 года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(факт)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 исполнения плана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Общегосударственные вопросы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3 844,7</a:t>
                      </a:r>
                      <a:endParaRPr kumimoji="0" lang="ru-RU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3 686,9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95,9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Национальная </a:t>
                      </a:r>
                      <a:r>
                        <a:rPr lang="ru-RU" sz="1800" dirty="0" smtClean="0"/>
                        <a:t>оборона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234,2</a:t>
                      </a:r>
                      <a:endParaRPr kumimoji="0" lang="ru-RU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234,2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100,0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Жилищно-коммунальное хозяйство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2 642,0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</a:t>
                      </a:r>
                      <a:r>
                        <a:rPr lang="ru-RU" sz="180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590,3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98,0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7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политика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169,2 </a:t>
                      </a:r>
                      <a:endParaRPr kumimoji="0" lang="ru-RU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169,2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100,0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10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ИТОГО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6 890,1</a:t>
                      </a:r>
                      <a:endParaRPr kumimoji="0" lang="ru-RU" sz="1800" b="1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6 680,6</a:t>
                      </a:r>
                      <a:endParaRPr kumimoji="0" lang="ru-RU" sz="1800" b="1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97,0</a:t>
                      </a:r>
                      <a:endParaRPr kumimoji="0" lang="ru-RU" sz="1800" b="1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668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СТРУКТУРА РАСХОДОВ БЮДЖЕТА ГРАЧЕВСКОГО МУНИЦИПАЛЬНОГО ОБРАЗОВАНИЯ ЗА 2021 ГОД (%)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36386871"/>
              </p:ext>
            </p:extLst>
          </p:nvPr>
        </p:nvGraphicFramePr>
        <p:xfrm>
          <a:off x="466641" y="1052736"/>
          <a:ext cx="8229600" cy="5343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2138</TotalTime>
  <Words>624</Words>
  <Application>Microsoft Office PowerPoint</Application>
  <PresentationFormat>Экран (4:3)</PresentationFormat>
  <Paragraphs>200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БЮДЖЕТ ДЛЯ ГРАЖДАН</vt:lpstr>
      <vt:lpstr>ЧТО ТАКОЕ ИСПОЛНЕНИЕ БЮДЖЕТА ?</vt:lpstr>
      <vt:lpstr>ОСНОВНЫЕ ПАРАМЕТРЫ БЮДЖЕТА ГРАЧЕВСКОГО МУНИЦИПАЛЬНОГО ОБРАЗОВАНИЯ  </vt:lpstr>
      <vt:lpstr>                           ДОХОДЫ  БЮДЖЕТА ГРАЧЕВСКОГО МУНИЦИПАЛЬНОГО ОБРАЗОВАНИЯ   за 2021 ГОД (%)</vt:lpstr>
      <vt:lpstr>  Налоговые доходы (тыс. руб.) </vt:lpstr>
      <vt:lpstr>     Неналоговые доходы (тыс. руб.) </vt:lpstr>
      <vt:lpstr>Слайд 7</vt:lpstr>
      <vt:lpstr> РАСХОДЫ  БЮДЖЕТА ГРАЧЕВСКОГО МУНИЦИПАЛЬНОГО ОБРАЗОВАНИЯ                                                        ПО РАЗДЕЛАМ                                                   (тыс. руб.)  </vt:lpstr>
      <vt:lpstr>СТРУКТУРА РАСХОДОВ БЮДЖЕТА ГРАЧЕВСКОГО МУНИЦИПАЛЬНОГО ОБРАЗОВАНИЯ ЗА 2021 ГОД (%)</vt:lpstr>
      <vt:lpstr>Муниципальные программы </vt:lpstr>
      <vt:lpstr>МЕЖБЮДЖЕТНЫЕ ТРАНСФЕРТЫ НА ВЫПОЛНЕНИЕ ПЕРЕДАННЫХ ПОЛНОМОЧИЙ В БЮДЖЕТ ПЕТРОВСКОГО МУНИЦИПАЛЬНОГО РАЙОНА В 2021 ГОДУ</vt:lpstr>
      <vt:lpstr>КОНТАКТНАЯ ИНФОРМАЦИЯ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Бюджет</dc:creator>
  <cp:lastModifiedBy>User</cp:lastModifiedBy>
  <cp:revision>330</cp:revision>
  <dcterms:created xsi:type="dcterms:W3CDTF">2016-03-02T07:51:07Z</dcterms:created>
  <dcterms:modified xsi:type="dcterms:W3CDTF">2022-05-19T12:09:32Z</dcterms:modified>
</cp:coreProperties>
</file>